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8" r:id="rId2"/>
    <p:sldId id="289" r:id="rId3"/>
    <p:sldId id="333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291" r:id="rId16"/>
    <p:sldId id="292" r:id="rId17"/>
    <p:sldId id="293" r:id="rId18"/>
    <p:sldId id="299" r:id="rId19"/>
    <p:sldId id="300" r:id="rId20"/>
    <p:sldId id="320" r:id="rId21"/>
    <p:sldId id="309" r:id="rId22"/>
    <p:sldId id="334" r:id="rId23"/>
    <p:sldId id="335" r:id="rId24"/>
    <p:sldId id="336" r:id="rId25"/>
    <p:sldId id="338" r:id="rId26"/>
    <p:sldId id="339" r:id="rId27"/>
    <p:sldId id="341" r:id="rId28"/>
    <p:sldId id="342" r:id="rId29"/>
    <p:sldId id="318" r:id="rId30"/>
  </p:sldIdLst>
  <p:sldSz cx="9144000" cy="6858000" type="screen4x3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uro" initials="m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145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6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8-22T09:50:37.237" idx="1">
    <p:pos x="10" y="10"/>
    <p:text>Gráfico que relaciona o tempo de deiscência (em dias) com os diversos tratamentos. quanto mais alto o tratamento menor era o tempo que os foliculos demoravam a abrir.</p:text>
  </p:cm>
  <p:cm authorId="0" dt="2018-08-22T10:18:33.504" idx="6">
    <p:pos x="146" y="146"/>
    <p:text>Quanto maior o tempo de residencia mais rápido se dá a abertura dos foliculos.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8-22T10:11:08.281" idx="2">
    <p:pos x="78" y="112"/>
    <p:text>Gráficos que relacionam o tempo de residencia com o numero de foliculos abertos ao longo dos dias.
Média de dias que demorou a estabelizar a abertura com o numero de foliculos abertos.</p:text>
  </p:cm>
  <p:cm authorId="0" dt="2018-08-22T10:16:34.919" idx="5">
    <p:pos x="146" y="146"/>
    <p:text>Quanto maior o tempo de residencia mairo é o numero de foliculos abertos em menos tempo, sendo que nos tratamentos 60s e 120s é que se obteve o mairo nuemro de aberturas mais rápidamente. Sendo estes os tempos de residencia ideais para a Hakea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A67FD88-597D-40B8-AFED-F79F38A10E5D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 smtClean="0"/>
              <a:t>Editar os estilos de texto do Modelo Global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CC8259A-2692-4BBB-B6A4-26BB62C23B1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Posição da Imagem do Diapositivo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2771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C8641C-C6AB-45AD-883D-B3922F521299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B92DD-44F0-4BE4-BCE7-AF075EE6378D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6050" y="6356350"/>
            <a:ext cx="3771900" cy="365125"/>
          </a:xfrm>
          <a:blipFill dpi="0" rotWithShape="1">
            <a:blip r:embed="rId2" cstate="print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dirty="0">
                <a:blipFill>
                  <a:blip r:embed="rId3"/>
                  <a:tile tx="0" ty="0" sx="100000" sy="100000" flip="none" algn="tl"/>
                </a:blipFill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19430-3099-4BA7-B129-79416364DF96}" type="slidenum">
              <a:rPr lang="pt-PT"/>
              <a:pPr>
                <a:defRPr/>
              </a:pPr>
              <a:t>‹nº›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ED2BA-D713-45A2-8D67-20DC0B674225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41CA-F99C-4B68-89A5-D44E42D89BBD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9782E-9786-4C32-9FBF-5C8FD9016145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B4067-26A0-4905-85FC-F36EF3395BD9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19B9E-09DD-409F-88AC-176F4933321F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2F821-4A5D-4FE2-8CA6-99C032EE87C3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25D0B-CB28-4061-A9DC-6D239527B3DD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84208-7874-49C5-902C-B396E084F5F5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4F132-72BD-4F4E-B545-2F170D845DDA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2CFF5-19EF-462A-B892-05F0EF9DA216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5D635-0F90-40DA-B563-0E3277C445E3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069D2-5CA9-4BF2-B365-0AE9C2E5B5EA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87760-B69C-4798-A4C6-BF3DF4BBDA3E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4BC0A-A4E1-4548-9E28-97A0BB89B242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07BA2-6688-4C37-8F24-AEFF98129559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1889-6ACB-4C2D-B117-1DC4D29A474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4C049-84E3-476B-A935-6079238CFE43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27B96-7DDF-46DD-8283-0822F72D02D9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68540-5009-492E-8E54-A344EA85A90A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1DF40-DCED-4AA1-A0BC-AF70CBE561D3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 estilo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AA4EBF-54E6-4B76-86B2-6FFE4FF8DEEE}" type="datetimeFigureOut">
              <a:rPr lang="pt-PT"/>
              <a:pPr>
                <a:defRPr/>
              </a:pPr>
              <a:t>06-03-2019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DD43A6-7B25-4D9C-BD64-5ABF0F491726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gif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jgorgulho\Downloads\Fogo_Controlado_da_Associa&#195;&#167;&#195;&#163;o_Florestal_do_Baixo_Vouga_2014.av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hyperlink" Target="http://www.google.pt/url?sa=i&amp;rct=j&amp;q=&amp;esrc=s&amp;source=images&amp;cd=&amp;cad=rja&amp;uact=8&amp;docid=yHE0hWovJzuw4M&amp;tbnid=IyNPNQtQAFdmEM:&amp;ved=0CAUQjRw&amp;url=http://invasoras.uc.pt/gallery/acacia-dealbata/&amp;ei=id58U9ilIe6u7AbboIHoBQ&amp;bvm=bv.67229260,d.d2k&amp;psig=AFQjCNH0xbhuh1TxwtaeWmHegi5HppCjdg&amp;ust=140077873204174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/>
          <p:cNvSpPr>
            <a:spLocks noGrp="1"/>
          </p:cNvSpPr>
          <p:nvPr>
            <p:ph type="ctrTitle"/>
          </p:nvPr>
        </p:nvSpPr>
        <p:spPr>
          <a:xfrm>
            <a:off x="685800" y="1681163"/>
            <a:ext cx="7772400" cy="2387600"/>
          </a:xfrm>
        </p:spPr>
        <p:txBody>
          <a:bodyPr/>
          <a:lstStyle/>
          <a:p>
            <a:r>
              <a:rPr lang="pt-PT" smtClean="0"/>
              <a:t/>
            </a:r>
            <a:br>
              <a:rPr lang="pt-PT" smtClean="0"/>
            </a:br>
            <a:r>
              <a:rPr lang="pt-PT" smtClean="0"/>
              <a:t> O Fogo e as Invasoras Lenhosas – Fire and woody plant invaders</a:t>
            </a:r>
            <a:endParaRPr lang="pt-PT" sz="4000" smtClean="0"/>
          </a:p>
        </p:txBody>
      </p:sp>
      <p:sp>
        <p:nvSpPr>
          <p:cNvPr id="14338" name="Subtítulo 2"/>
          <p:cNvSpPr>
            <a:spLocks noGrp="1"/>
          </p:cNvSpPr>
          <p:nvPr>
            <p:ph type="subTitle" idx="1"/>
          </p:nvPr>
        </p:nvSpPr>
        <p:spPr>
          <a:xfrm>
            <a:off x="1143000" y="4525963"/>
            <a:ext cx="6858000" cy="1655762"/>
          </a:xfrm>
        </p:spPr>
        <p:txBody>
          <a:bodyPr/>
          <a:lstStyle/>
          <a:p>
            <a:r>
              <a:rPr lang="pt-PT" b="1" smtClean="0"/>
              <a:t>Joaquim Sande Silva </a:t>
            </a:r>
            <a:r>
              <a:rPr lang="pt-PT" smtClean="0"/>
              <a:t>- ESAC/IPC; CEABN/ISA</a:t>
            </a:r>
          </a:p>
        </p:txBody>
      </p:sp>
      <p:pic>
        <p:nvPicPr>
          <p:cNvPr id="14339" name="Imagem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7588"/>
            <a:ext cx="9144000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857250"/>
            <a:ext cx="7715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13" y="857250"/>
            <a:ext cx="80803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exão reta unidirecional 3"/>
          <p:cNvCxnSpPr/>
          <p:nvPr/>
        </p:nvCxnSpPr>
        <p:spPr>
          <a:xfrm>
            <a:off x="3359150" y="4135438"/>
            <a:ext cx="4691063" cy="26828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 rot="170790">
            <a:off x="5257800" y="3922713"/>
            <a:ext cx="12525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75-80 m</a:t>
            </a:r>
            <a:endParaRPr lang="pt-PT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0163" y="1335088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m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7588"/>
            <a:ext cx="9144000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0225" y="1719263"/>
            <a:ext cx="4489450" cy="428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tângulo 6"/>
          <p:cNvSpPr>
            <a:spLocks noChangeArrowheads="1"/>
          </p:cNvSpPr>
          <p:nvPr/>
        </p:nvSpPr>
        <p:spPr bwMode="auto">
          <a:xfrm>
            <a:off x="6429375" y="1625600"/>
            <a:ext cx="2714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Calviño-Cancela et al. 2018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/>
          <a:srcRect l="5247" r="2257" b="-3"/>
          <a:stretch>
            <a:fillRect/>
          </a:stretch>
        </p:blipFill>
        <p:spPr bwMode="auto">
          <a:xfrm>
            <a:off x="53975" y="1809750"/>
            <a:ext cx="46466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ângulo 1"/>
          <p:cNvSpPr>
            <a:spLocks noChangeArrowheads="1"/>
          </p:cNvSpPr>
          <p:nvPr/>
        </p:nvSpPr>
        <p:spPr bwMode="auto">
          <a:xfrm>
            <a:off x="796925" y="5330825"/>
            <a:ext cx="2182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Santos et al.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ítulo 1"/>
          <p:cNvSpPr>
            <a:spLocks noGrp="1"/>
          </p:cNvSpPr>
          <p:nvPr>
            <p:ph type="title"/>
          </p:nvPr>
        </p:nvSpPr>
        <p:spPr>
          <a:xfrm>
            <a:off x="588963" y="2522538"/>
            <a:ext cx="7886700" cy="1325562"/>
          </a:xfrm>
        </p:spPr>
        <p:txBody>
          <a:bodyPr/>
          <a:lstStyle/>
          <a:p>
            <a:r>
              <a:rPr lang="pt-PT" smtClean="0"/>
              <a:t>The Aliens and flames (Fogo e Invasoras) project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upo 1"/>
          <p:cNvGrpSpPr>
            <a:grpSpLocks/>
          </p:cNvGrpSpPr>
          <p:nvPr/>
        </p:nvGrpSpPr>
        <p:grpSpPr bwMode="auto">
          <a:xfrm>
            <a:off x="0" y="6273800"/>
            <a:ext cx="9109075" cy="584200"/>
            <a:chOff x="0" y="6273376"/>
            <a:chExt cx="9108504" cy="584624"/>
          </a:xfrm>
        </p:grpSpPr>
        <p:pic>
          <p:nvPicPr>
            <p:cNvPr id="28676" name="Picture 4" descr="Resultado de imagem para logotipo esa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420396" y="6309320"/>
              <a:ext cx="1688108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7" name="Picture 10" descr="Resultado de imagem para logotipo união europeia fundo agricola desenvolvimento transparent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318000"/>
              <a:ext cx="1626159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12" descr="Resultado de imagem para logotipo portugal 2020 transparen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67744" y="6273376"/>
              <a:ext cx="1767736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14" descr="Resultado de imagem para logotipo pdr 2020 transparent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16016" y="6318000"/>
              <a:ext cx="227587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4" name="Marcador de Posição de Conteúdo 3"/>
          <p:cNvSpPr>
            <a:spLocks noGrp="1"/>
          </p:cNvSpPr>
          <p:nvPr>
            <p:ph idx="1"/>
          </p:nvPr>
        </p:nvSpPr>
        <p:spPr>
          <a:xfrm>
            <a:off x="628650" y="2660650"/>
            <a:ext cx="7886700" cy="4351338"/>
          </a:xfrm>
        </p:spPr>
        <p:txBody>
          <a:bodyPr/>
          <a:lstStyle/>
          <a:p>
            <a:r>
              <a:rPr lang="en-GB" smtClean="0"/>
              <a:t>The use of fire as a fuel management tool may aggravate  the problem of plant invasions</a:t>
            </a:r>
            <a:endParaRPr lang="pt-PT" smtClean="0"/>
          </a:p>
          <a:p>
            <a:r>
              <a:rPr lang="pt-PT" smtClean="0"/>
              <a:t>But proper management through na informed use of fire, may: </a:t>
            </a:r>
          </a:p>
          <a:p>
            <a:pPr lvl="1"/>
            <a:r>
              <a:rPr lang="pt-PT" smtClean="0"/>
              <a:t>At least, minimize the risk of expanding the invasive plants, using an apropriate prescription;</a:t>
            </a:r>
          </a:p>
          <a:p>
            <a:pPr lvl="1"/>
            <a:r>
              <a:rPr lang="pt-PT" smtClean="0"/>
              <a:t>If properly used, it may even contribute to locally eliminate the invasive plant species.</a:t>
            </a:r>
          </a:p>
        </p:txBody>
      </p:sp>
      <p:sp>
        <p:nvSpPr>
          <p:cNvPr id="2867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upo 1"/>
          <p:cNvGrpSpPr>
            <a:grpSpLocks/>
          </p:cNvGrpSpPr>
          <p:nvPr/>
        </p:nvGrpSpPr>
        <p:grpSpPr bwMode="auto">
          <a:xfrm>
            <a:off x="0" y="6273800"/>
            <a:ext cx="9109075" cy="584200"/>
            <a:chOff x="0" y="6273376"/>
            <a:chExt cx="9108504" cy="584624"/>
          </a:xfrm>
        </p:grpSpPr>
        <p:pic>
          <p:nvPicPr>
            <p:cNvPr id="29700" name="Picture 4" descr="Resultado de imagem para logotipo esa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420396" y="6309320"/>
              <a:ext cx="1688108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1" name="Picture 10" descr="Resultado de imagem para logotipo união europeia fundo agricola desenvolvimento transparent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318000"/>
              <a:ext cx="1626159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2" name="Picture 12" descr="Resultado de imagem para logotipo portugal 2020 transparen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67744" y="6273376"/>
              <a:ext cx="1767736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3" name="Picture 14" descr="Resultado de imagem para logotipo pdr 2020 transparent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16016" y="6318000"/>
              <a:ext cx="227587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698" name="Título 2"/>
          <p:cNvSpPr>
            <a:spLocks noGrp="1"/>
          </p:cNvSpPr>
          <p:nvPr>
            <p:ph type="title"/>
          </p:nvPr>
        </p:nvSpPr>
        <p:spPr>
          <a:xfrm>
            <a:off x="628650" y="822325"/>
            <a:ext cx="7886700" cy="1325563"/>
          </a:xfrm>
        </p:spPr>
        <p:txBody>
          <a:bodyPr/>
          <a:lstStyle/>
          <a:p>
            <a:r>
              <a:rPr lang="pt-PT" smtClean="0"/>
              <a:t>But</a:t>
            </a:r>
          </a:p>
        </p:txBody>
      </p:sp>
      <p:sp>
        <p:nvSpPr>
          <p:cNvPr id="29699" name="Marcador de Posição de Conteúdo 3"/>
          <p:cNvSpPr>
            <a:spLocks noGrp="1"/>
          </p:cNvSpPr>
          <p:nvPr>
            <p:ph idx="1"/>
          </p:nvPr>
        </p:nvSpPr>
        <p:spPr>
          <a:xfrm>
            <a:off x="628650" y="2147888"/>
            <a:ext cx="7886700" cy="4351337"/>
          </a:xfrm>
        </p:spPr>
        <p:txBody>
          <a:bodyPr/>
          <a:lstStyle/>
          <a:p>
            <a:r>
              <a:rPr lang="pt-PT" smtClean="0"/>
              <a:t>Currently we don’t know how to set a prescription envisaging the achievment of such goals; </a:t>
            </a:r>
          </a:p>
          <a:p>
            <a:r>
              <a:rPr lang="pt-PT" smtClean="0"/>
              <a:t>The existing guides on prescribed burning for portuguese conditions: </a:t>
            </a:r>
          </a:p>
          <a:p>
            <a:pPr lvl="1"/>
            <a:r>
              <a:rPr lang="pt-PT" smtClean="0"/>
              <a:t>Have the sole goal of managing fuels for fire hazard mitigation</a:t>
            </a:r>
          </a:p>
          <a:p>
            <a:pPr lvl="1"/>
            <a:r>
              <a:rPr lang="pt-PT" smtClean="0"/>
              <a:t>Did not consider the risk of plant invasions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upo 1"/>
          <p:cNvGrpSpPr>
            <a:grpSpLocks/>
          </p:cNvGrpSpPr>
          <p:nvPr/>
        </p:nvGrpSpPr>
        <p:grpSpPr bwMode="auto">
          <a:xfrm>
            <a:off x="0" y="6273800"/>
            <a:ext cx="9109075" cy="584200"/>
            <a:chOff x="0" y="6273376"/>
            <a:chExt cx="9108504" cy="584624"/>
          </a:xfrm>
        </p:grpSpPr>
        <p:pic>
          <p:nvPicPr>
            <p:cNvPr id="30725" name="Picture 4" descr="Resultado de imagem para logotipo esa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420396" y="6309320"/>
              <a:ext cx="1688108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6" name="Picture 10" descr="Resultado de imagem para logotipo união europeia fundo agricola desenvolvimento transparent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318000"/>
              <a:ext cx="1626159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7" name="Picture 12" descr="Resultado de imagem para logotipo portugal 2020 transparen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67744" y="6273376"/>
              <a:ext cx="1767736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8" name="Picture 14" descr="Resultado de imagem para logotipo pdr 2020 transparent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16016" y="6318000"/>
              <a:ext cx="227587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/>
          <a:srcRect l="8020" r="8760"/>
          <a:stretch>
            <a:fillRect/>
          </a:stretch>
        </p:blipFill>
        <p:spPr bwMode="auto">
          <a:xfrm>
            <a:off x="0" y="33338"/>
            <a:ext cx="4103688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7"/>
          <a:srcRect l="4326" t="13460" r="1962" b="8420"/>
          <a:stretch>
            <a:fillRect/>
          </a:stretch>
        </p:blipFill>
        <p:spPr bwMode="auto">
          <a:xfrm>
            <a:off x="1878013" y="3403600"/>
            <a:ext cx="51133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/>
          <a:srcRect l="7242" r="7242"/>
          <a:stretch>
            <a:fillRect/>
          </a:stretch>
        </p:blipFill>
        <p:spPr>
          <a:xfrm>
            <a:off x="4787900" y="4763"/>
            <a:ext cx="4321175" cy="3157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6998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AEF1E-CFB8-4EA6-AE84-DD6015BAD6BB}" type="slidenum">
              <a:rPr lang="pt-PT"/>
              <a:pPr>
                <a:defRPr/>
              </a:pPr>
              <a:t>18</a:t>
            </a:fld>
            <a:endParaRPr lang="pt-PT"/>
          </a:p>
        </p:txBody>
      </p:sp>
      <p:sp>
        <p:nvSpPr>
          <p:cNvPr id="31747" name="CaixaDeTexto 1"/>
          <p:cNvSpPr txBox="1">
            <a:spLocks noChangeArrowheads="1"/>
          </p:cNvSpPr>
          <p:nvPr/>
        </p:nvSpPr>
        <p:spPr bwMode="auto">
          <a:xfrm>
            <a:off x="5651500" y="549275"/>
            <a:ext cx="2952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Minutes 3’30’’ and 5’</a:t>
            </a:r>
          </a:p>
          <a:p>
            <a:r>
              <a:rPr lang="en-GB">
                <a:latin typeface="Calibri" pitchFamily="34" charset="0"/>
              </a:rPr>
              <a:t>Burn, March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 t="8197" b="5238"/>
          <a:stretch>
            <a:fillRect/>
          </a:stretch>
        </p:blipFill>
        <p:spPr bwMode="auto">
          <a:xfrm>
            <a:off x="0" y="1125538"/>
            <a:ext cx="91440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4 Marcador de número de diapositiva"/>
          <p:cNvSpPr txBox="1">
            <a:spLocks/>
          </p:cNvSpPr>
          <p:nvPr/>
        </p:nvSpPr>
        <p:spPr bwMode="auto">
          <a:xfrm>
            <a:off x="8143875" y="19050"/>
            <a:ext cx="542925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2BB8D019-9525-4ECA-9F3A-512C662CEA1E}" type="slidenum">
              <a:rPr lang="en-US" altLang="en-US" sz="1400" b="1">
                <a:solidFill>
                  <a:srgbClr val="FFFFFF"/>
                </a:solidFill>
                <a:latin typeface="Franklin Gothic Book" pitchFamily="34" charset="0"/>
              </a:rPr>
              <a:pPr algn="r"/>
              <a:t>19</a:t>
            </a:fld>
            <a:endParaRPr lang="en-US" altLang="en-US" sz="1400" b="1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EEFEB-7D6D-4DDE-889A-39C090CE9F5A}" type="slidenum">
              <a:rPr lang="pt-PT"/>
              <a:pPr>
                <a:defRPr/>
              </a:pPr>
              <a:t>19</a:t>
            </a:fld>
            <a:endParaRPr lang="pt-PT"/>
          </a:p>
        </p:txBody>
      </p:sp>
      <p:sp>
        <p:nvSpPr>
          <p:cNvPr id="33796" name="CaixaDeTexto 2"/>
          <p:cNvSpPr txBox="1">
            <a:spLocks noChangeArrowheads="1"/>
          </p:cNvSpPr>
          <p:nvPr/>
        </p:nvSpPr>
        <p:spPr bwMode="auto">
          <a:xfrm>
            <a:off x="6011863" y="549275"/>
            <a:ext cx="194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March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upo 1"/>
          <p:cNvGrpSpPr>
            <a:grpSpLocks/>
          </p:cNvGrpSpPr>
          <p:nvPr/>
        </p:nvGrpSpPr>
        <p:grpSpPr bwMode="auto">
          <a:xfrm>
            <a:off x="0" y="6273800"/>
            <a:ext cx="9109075" cy="584200"/>
            <a:chOff x="0" y="6273376"/>
            <a:chExt cx="9108504" cy="584624"/>
          </a:xfrm>
        </p:grpSpPr>
        <p:pic>
          <p:nvPicPr>
            <p:cNvPr id="15364" name="Picture 4" descr="Resultado de imagem para logotipo esa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420396" y="6309320"/>
              <a:ext cx="1688108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5" name="Picture 10" descr="Resultado de imagem para logotipo união europeia fundo agricola desenvolvimento transparent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318000"/>
              <a:ext cx="1626159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6" name="Picture 12" descr="Resultado de imagem para logotipo portugal 2020 transparen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67744" y="6273376"/>
              <a:ext cx="1767736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Picture 14" descr="Resultado de imagem para logotipo pdr 2020 transparent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16016" y="6318000"/>
              <a:ext cx="227587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2" name="Título 2"/>
          <p:cNvSpPr>
            <a:spLocks noGrp="1"/>
          </p:cNvSpPr>
          <p:nvPr>
            <p:ph type="title"/>
          </p:nvPr>
        </p:nvSpPr>
        <p:spPr>
          <a:xfrm>
            <a:off x="628650" y="833438"/>
            <a:ext cx="7886700" cy="1325562"/>
          </a:xfrm>
        </p:spPr>
        <p:txBody>
          <a:bodyPr/>
          <a:lstStyle/>
          <a:p>
            <a:r>
              <a:rPr lang="pt-PT" smtClean="0"/>
              <a:t>The problem</a:t>
            </a:r>
          </a:p>
        </p:txBody>
      </p:sp>
      <p:sp>
        <p:nvSpPr>
          <p:cNvPr id="15363" name="Marcador de Posição de Conteúdo 3"/>
          <p:cNvSpPr>
            <a:spLocks noGrp="1"/>
          </p:cNvSpPr>
          <p:nvPr>
            <p:ph idx="1"/>
          </p:nvPr>
        </p:nvSpPr>
        <p:spPr>
          <a:xfrm>
            <a:off x="628650" y="2332038"/>
            <a:ext cx="7886700" cy="4351337"/>
          </a:xfrm>
        </p:spPr>
        <p:txBody>
          <a:bodyPr/>
          <a:lstStyle/>
          <a:p>
            <a:r>
              <a:rPr lang="en-GB" smtClean="0"/>
              <a:t>Portugal is an invasion-prone country, given its mild climate and the introduction of many alien plant species</a:t>
            </a:r>
          </a:p>
          <a:p>
            <a:r>
              <a:rPr lang="en-GB" smtClean="0"/>
              <a:t>Some of those species are fire-adapted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https://lh3.googleusercontent.com/IU-1F47EYixtcuZynG2HKznyX-RubGQPsp-71TnHnTx7ensqLD46sZsemGxO8BMPISHAHRpvIsW1VnMr4A4csi-xhMFiGkU4iZgWoE3G4pNbZPCScNLZvruXeGc6ts7J_k3vIJfYbvkEmtz_YTlu1OlwJ-kIZXx1GRrLhGbJSbHJSOcQcR3NXVZXiP1L6_zm-RqPnaZtSGCxGqsLVP6xTa-1V67V3dqzbUHYkje3h14L90DCrPFpo-Jboy21e7aao03X1ykNAKO0melhAlf6Y-t6ckPmDL4bz5uhIVWv8bc3rTrehrOu5Z30_PN4mkdsdP4YL7DrKLTRy5_QhSWrZTL-ksOJoVJ6EwDrqYfZqTFyPP_2pf6RK70aGaDDZfpKDUsg0iw9RAwdY8FqgJsXOfLFFjMOHEeyR7-e-Vb_oflNZnsPoVJpAuioknuxYhvSTc9S9rA09YiFrVuA6z-KY7g05mgKDtyfYQwANhaWiDZEhxDqWO2OrAopRL357Eccc0f3mPyAsWRJPjlSVh88sCKjf4labXmou6bhyC5wZFO2TWsgIPkFgZvrVJpHXKKefCRaO6z34Ws1oEngp6axFZ9Zyv_pa-jtO3B5Xn4=w1103-h827-no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2338" y="1265238"/>
            <a:ext cx="6551612" cy="4911725"/>
          </a:xfrm>
        </p:spPr>
      </p:pic>
      <p:sp>
        <p:nvSpPr>
          <p:cNvPr id="34818" name="CaixaDeTexto 3"/>
          <p:cNvSpPr txBox="1">
            <a:spLocks noChangeArrowheads="1"/>
          </p:cNvSpPr>
          <p:nvPr/>
        </p:nvSpPr>
        <p:spPr bwMode="auto">
          <a:xfrm>
            <a:off x="5883275" y="517525"/>
            <a:ext cx="1436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Abril de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Resultado de imagem para logotipo esa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19975" y="6308725"/>
            <a:ext cx="16891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10" descr="Resultado de imagem para logotipo união europeia fundo agricola desenvolvimento transparen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18250"/>
            <a:ext cx="16256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12" descr="Resultado de imagem para logotipo portugal 2020 transparen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6273800"/>
            <a:ext cx="17668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4" descr="Resultado de imagem para logotipo pdr 2020 transparen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6318250"/>
            <a:ext cx="22748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 descr="C:\Users\Ernesto\0Projects\00ProjectsTrash\Candidaturas\Fogo&amp;Invasoras Candidatura\Anexos\Anexo II Desenho experimental\Figur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2025" y="706438"/>
            <a:ext cx="7219950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4"/>
          <p:cNvSpPr txBox="1"/>
          <p:nvPr/>
        </p:nvSpPr>
        <p:spPr>
          <a:xfrm>
            <a:off x="0" y="0"/>
            <a:ext cx="7767638" cy="7080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000" dirty="0">
                <a:latin typeface="Times New Roman" pitchFamily="18" charset="0"/>
                <a:cs typeface="Times New Roman" pitchFamily="18" charset="0"/>
              </a:rPr>
              <a:t>Experimental design – </a:t>
            </a:r>
            <a:r>
              <a:rPr lang="pt-PT" sz="4000" dirty="0" err="1"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pt-PT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4000" dirty="0" err="1">
                <a:latin typeface="Times New Roman" pitchFamily="18" charset="0"/>
                <a:cs typeface="Times New Roman" pitchFamily="18" charset="0"/>
              </a:rPr>
              <a:t>version</a:t>
            </a:r>
            <a:endParaRPr lang="pt-P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7" name="CaixaDeTexto 1"/>
          <p:cNvSpPr txBox="1">
            <a:spLocks noChangeArrowheads="1"/>
          </p:cNvSpPr>
          <p:nvPr/>
        </p:nvSpPr>
        <p:spPr bwMode="auto">
          <a:xfrm>
            <a:off x="7843838" y="2824163"/>
            <a:ext cx="12557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Weather station</a:t>
            </a:r>
          </a:p>
        </p:txBody>
      </p:sp>
      <p:pic>
        <p:nvPicPr>
          <p:cNvPr id="35848" name="Picture 2" descr="https://cdn.shopify.com/s/files/1/0084/9012/products/0855LVYELVANE_grande.jpg?v=152329223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53250" y="2708275"/>
            <a:ext cx="935038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ítulo 1"/>
          <p:cNvSpPr>
            <a:spLocks noGrp="1"/>
          </p:cNvSpPr>
          <p:nvPr>
            <p:ph type="title"/>
          </p:nvPr>
        </p:nvSpPr>
        <p:spPr>
          <a:xfrm>
            <a:off x="430213" y="2590800"/>
            <a:ext cx="7886700" cy="1325563"/>
          </a:xfrm>
        </p:spPr>
        <p:txBody>
          <a:bodyPr/>
          <a:lstStyle/>
          <a:p>
            <a:r>
              <a:rPr lang="pt-PT" smtClean="0"/>
              <a:t>Preliminary results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upo 64"/>
          <p:cNvGrpSpPr>
            <a:grpSpLocks/>
          </p:cNvGrpSpPr>
          <p:nvPr/>
        </p:nvGrpSpPr>
        <p:grpSpPr bwMode="auto">
          <a:xfrm>
            <a:off x="0" y="1360488"/>
            <a:ext cx="8704263" cy="4432300"/>
            <a:chOff x="0" y="671276"/>
            <a:chExt cx="11606214" cy="5908912"/>
          </a:xfrm>
        </p:grpSpPr>
        <p:grpSp>
          <p:nvGrpSpPr>
            <p:cNvPr id="37891" name="Group 4"/>
            <p:cNvGrpSpPr>
              <a:grpSpLocks noChangeAspect="1"/>
            </p:cNvGrpSpPr>
            <p:nvPr/>
          </p:nvGrpSpPr>
          <p:grpSpPr bwMode="auto">
            <a:xfrm>
              <a:off x="0" y="722313"/>
              <a:ext cx="11606214" cy="5857875"/>
              <a:chOff x="0" y="455"/>
              <a:chExt cx="7311" cy="3690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19" y="455"/>
                <a:ext cx="7155" cy="3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0" y="455"/>
                <a:ext cx="7311" cy="36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119" y="455"/>
                <a:ext cx="7192" cy="3643"/>
              </a:xfrm>
              <a:prstGeom prst="rect">
                <a:avLst/>
              </a:prstGeom>
              <a:noFill/>
              <a:ln w="158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613" y="526"/>
                <a:ext cx="6616" cy="31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3916" y="1441"/>
                <a:ext cx="31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3916" y="1501"/>
                <a:ext cx="31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3906" y="1451"/>
                <a:ext cx="52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3906" y="1492"/>
                <a:ext cx="52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3896" y="1461"/>
                <a:ext cx="71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3896" y="1481"/>
                <a:ext cx="71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3896" y="1471"/>
                <a:ext cx="71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3896" y="1471"/>
                <a:ext cx="71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8" name="Oval 16"/>
              <p:cNvSpPr>
                <a:spLocks noChangeArrowheads="1"/>
              </p:cNvSpPr>
              <p:nvPr/>
            </p:nvSpPr>
            <p:spPr bwMode="auto">
              <a:xfrm>
                <a:off x="3896" y="1441"/>
                <a:ext cx="61" cy="60"/>
              </a:xfrm>
              <a:prstGeom prst="ellipse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1841" y="3282"/>
                <a:ext cx="31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1841" y="3342"/>
                <a:ext cx="31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1831" y="3293"/>
                <a:ext cx="51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1831" y="3333"/>
                <a:ext cx="51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1821" y="3302"/>
                <a:ext cx="71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1821" y="3322"/>
                <a:ext cx="71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1821" y="3313"/>
                <a:ext cx="71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1821" y="3313"/>
                <a:ext cx="71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7" name="Oval 25"/>
              <p:cNvSpPr>
                <a:spLocks noChangeArrowheads="1"/>
              </p:cNvSpPr>
              <p:nvPr/>
            </p:nvSpPr>
            <p:spPr bwMode="auto">
              <a:xfrm>
                <a:off x="1821" y="3282"/>
                <a:ext cx="60" cy="60"/>
              </a:xfrm>
              <a:prstGeom prst="ellipse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5982" y="988"/>
                <a:ext cx="29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5982" y="1049"/>
                <a:ext cx="29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5971" y="997"/>
                <a:ext cx="51" cy="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5971" y="1039"/>
                <a:ext cx="51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5962" y="1009"/>
                <a:ext cx="71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5962" y="1029"/>
                <a:ext cx="71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5962" y="1019"/>
                <a:ext cx="71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5962" y="1019"/>
                <a:ext cx="71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6" name="Oval 34"/>
              <p:cNvSpPr>
                <a:spLocks noChangeArrowheads="1"/>
              </p:cNvSpPr>
              <p:nvPr/>
            </p:nvSpPr>
            <p:spPr bwMode="auto">
              <a:xfrm>
                <a:off x="5962" y="988"/>
                <a:ext cx="60" cy="61"/>
              </a:xfrm>
              <a:prstGeom prst="ellipse">
                <a:avLst/>
              </a:prstGeom>
              <a:noFill/>
              <a:ln w="1587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auto">
              <a:xfrm>
                <a:off x="1649" y="3122"/>
                <a:ext cx="413" cy="0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>
                <a:off x="1851" y="3122"/>
                <a:ext cx="0" cy="381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9" name="Line 37"/>
              <p:cNvSpPr>
                <a:spLocks noChangeShapeType="1"/>
              </p:cNvSpPr>
              <p:nvPr/>
            </p:nvSpPr>
            <p:spPr bwMode="auto">
              <a:xfrm>
                <a:off x="1649" y="3504"/>
                <a:ext cx="413" cy="0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>
                <a:off x="3715" y="988"/>
                <a:ext cx="413" cy="0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1" name="Line 39"/>
              <p:cNvSpPr>
                <a:spLocks noChangeShapeType="1"/>
              </p:cNvSpPr>
              <p:nvPr/>
            </p:nvSpPr>
            <p:spPr bwMode="auto">
              <a:xfrm>
                <a:off x="3926" y="988"/>
                <a:ext cx="0" cy="967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>
                <a:off x="3715" y="1955"/>
                <a:ext cx="413" cy="0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>
                <a:off x="5780" y="665"/>
                <a:ext cx="423" cy="0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4" name="Line 42"/>
              <p:cNvSpPr>
                <a:spLocks noChangeShapeType="1"/>
              </p:cNvSpPr>
              <p:nvPr/>
            </p:nvSpPr>
            <p:spPr bwMode="auto">
              <a:xfrm>
                <a:off x="5991" y="665"/>
                <a:ext cx="0" cy="716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5" name="Line 43"/>
              <p:cNvSpPr>
                <a:spLocks noChangeShapeType="1"/>
              </p:cNvSpPr>
              <p:nvPr/>
            </p:nvSpPr>
            <p:spPr bwMode="auto">
              <a:xfrm>
                <a:off x="5780" y="1381"/>
                <a:ext cx="423" cy="0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6" name="Line 44"/>
              <p:cNvSpPr>
                <a:spLocks noChangeShapeType="1"/>
              </p:cNvSpPr>
              <p:nvPr/>
            </p:nvSpPr>
            <p:spPr bwMode="auto">
              <a:xfrm flipV="1">
                <a:off x="613" y="526"/>
                <a:ext cx="0" cy="3120"/>
              </a:xfrm>
              <a:prstGeom prst="line">
                <a:avLst/>
              </a:prstGeom>
              <a:noFill/>
              <a:ln w="15875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7" name="Rectangle 45"/>
              <p:cNvSpPr>
                <a:spLocks noChangeArrowheads="1"/>
              </p:cNvSpPr>
              <p:nvPr/>
            </p:nvSpPr>
            <p:spPr bwMode="auto">
              <a:xfrm>
                <a:off x="300" y="3001"/>
                <a:ext cx="16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125">
                    <a:solidFill>
                      <a:srgbClr val="4D4D4D"/>
                    </a:solidFill>
                    <a:cs typeface="+mn-cs"/>
                  </a:rPr>
                  <a:t>0.3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48" name="Rectangle 46"/>
              <p:cNvSpPr>
                <a:spLocks noChangeArrowheads="1"/>
              </p:cNvSpPr>
              <p:nvPr/>
            </p:nvSpPr>
            <p:spPr bwMode="auto">
              <a:xfrm>
                <a:off x="300" y="2095"/>
                <a:ext cx="168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125">
                    <a:solidFill>
                      <a:srgbClr val="4D4D4D"/>
                    </a:solidFill>
                    <a:cs typeface="+mn-cs"/>
                  </a:rPr>
                  <a:t>0.6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49" name="Rectangle 47"/>
              <p:cNvSpPr>
                <a:spLocks noChangeArrowheads="1"/>
              </p:cNvSpPr>
              <p:nvPr/>
            </p:nvSpPr>
            <p:spPr bwMode="auto">
              <a:xfrm>
                <a:off x="300" y="1189"/>
                <a:ext cx="16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125">
                    <a:solidFill>
                      <a:srgbClr val="4D4D4D"/>
                    </a:solidFill>
                    <a:cs typeface="+mn-cs"/>
                  </a:rPr>
                  <a:t>0.9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50" name="Line 48"/>
              <p:cNvSpPr>
                <a:spLocks noChangeShapeType="1"/>
              </p:cNvSpPr>
              <p:nvPr/>
            </p:nvSpPr>
            <p:spPr bwMode="auto">
              <a:xfrm>
                <a:off x="572" y="3050"/>
                <a:ext cx="41" cy="0"/>
              </a:xfrm>
              <a:prstGeom prst="line">
                <a:avLst/>
              </a:prstGeom>
              <a:noFill/>
              <a:ln w="15875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1" name="Line 49"/>
              <p:cNvSpPr>
                <a:spLocks noChangeShapeType="1"/>
              </p:cNvSpPr>
              <p:nvPr/>
            </p:nvSpPr>
            <p:spPr bwMode="auto">
              <a:xfrm>
                <a:off x="572" y="2145"/>
                <a:ext cx="41" cy="0"/>
              </a:xfrm>
              <a:prstGeom prst="line">
                <a:avLst/>
              </a:prstGeom>
              <a:noFill/>
              <a:ln w="15875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2" name="Line 50"/>
              <p:cNvSpPr>
                <a:spLocks noChangeShapeType="1"/>
              </p:cNvSpPr>
              <p:nvPr/>
            </p:nvSpPr>
            <p:spPr bwMode="auto">
              <a:xfrm>
                <a:off x="572" y="1240"/>
                <a:ext cx="41" cy="0"/>
              </a:xfrm>
              <a:prstGeom prst="line">
                <a:avLst/>
              </a:prstGeom>
              <a:noFill/>
              <a:ln w="15875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3" name="Line 51"/>
              <p:cNvSpPr>
                <a:spLocks noChangeShapeType="1"/>
              </p:cNvSpPr>
              <p:nvPr/>
            </p:nvSpPr>
            <p:spPr bwMode="auto">
              <a:xfrm>
                <a:off x="613" y="3645"/>
                <a:ext cx="6616" cy="0"/>
              </a:xfrm>
              <a:prstGeom prst="line">
                <a:avLst/>
              </a:prstGeom>
              <a:noFill/>
              <a:ln w="15875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4" name="Line 52"/>
              <p:cNvSpPr>
                <a:spLocks noChangeShapeType="1"/>
              </p:cNvSpPr>
              <p:nvPr/>
            </p:nvSpPr>
            <p:spPr bwMode="auto">
              <a:xfrm flipV="1">
                <a:off x="1851" y="3645"/>
                <a:ext cx="0" cy="40"/>
              </a:xfrm>
              <a:prstGeom prst="line">
                <a:avLst/>
              </a:prstGeom>
              <a:noFill/>
              <a:ln w="15875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5" name="Line 53"/>
              <p:cNvSpPr>
                <a:spLocks noChangeShapeType="1"/>
              </p:cNvSpPr>
              <p:nvPr/>
            </p:nvSpPr>
            <p:spPr bwMode="auto">
              <a:xfrm flipV="1">
                <a:off x="3926" y="3645"/>
                <a:ext cx="0" cy="40"/>
              </a:xfrm>
              <a:prstGeom prst="line">
                <a:avLst/>
              </a:prstGeom>
              <a:noFill/>
              <a:ln w="15875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6" name="Line 54"/>
              <p:cNvSpPr>
                <a:spLocks noChangeShapeType="1"/>
              </p:cNvSpPr>
              <p:nvPr/>
            </p:nvSpPr>
            <p:spPr bwMode="auto">
              <a:xfrm flipV="1">
                <a:off x="5991" y="3645"/>
                <a:ext cx="0" cy="40"/>
              </a:xfrm>
              <a:prstGeom prst="line">
                <a:avLst/>
              </a:prstGeom>
              <a:noFill/>
              <a:ln w="15875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7" name="Rectangle 55"/>
              <p:cNvSpPr>
                <a:spLocks noChangeArrowheads="1"/>
              </p:cNvSpPr>
              <p:nvPr/>
            </p:nvSpPr>
            <p:spPr bwMode="auto">
              <a:xfrm>
                <a:off x="1675" y="3714"/>
                <a:ext cx="269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125">
                    <a:solidFill>
                      <a:srgbClr val="4D4D4D"/>
                    </a:solidFill>
                    <a:cs typeface="+mn-cs"/>
                  </a:rPr>
                  <a:t>Litter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58" name="Rectangle 56"/>
              <p:cNvSpPr>
                <a:spLocks noChangeArrowheads="1"/>
              </p:cNvSpPr>
              <p:nvPr/>
            </p:nvSpPr>
            <p:spPr bwMode="auto">
              <a:xfrm>
                <a:off x="3775" y="3714"/>
                <a:ext cx="22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125">
                    <a:solidFill>
                      <a:srgbClr val="4D4D4D"/>
                    </a:solidFill>
                    <a:cs typeface="+mn-cs"/>
                  </a:rPr>
                  <a:t>Duff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59" name="Rectangle 57"/>
              <p:cNvSpPr>
                <a:spLocks noChangeArrowheads="1"/>
              </p:cNvSpPr>
              <p:nvPr/>
            </p:nvSpPr>
            <p:spPr bwMode="auto">
              <a:xfrm>
                <a:off x="5850" y="3714"/>
                <a:ext cx="203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125">
                    <a:solidFill>
                      <a:srgbClr val="4D4D4D"/>
                    </a:solidFill>
                    <a:cs typeface="+mn-cs"/>
                  </a:rPr>
                  <a:t>Soil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60" name="Rectangle 58"/>
              <p:cNvSpPr>
                <a:spLocks noChangeArrowheads="1"/>
              </p:cNvSpPr>
              <p:nvPr/>
            </p:nvSpPr>
            <p:spPr bwMode="auto">
              <a:xfrm>
                <a:off x="3706" y="3866"/>
                <a:ext cx="381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425">
                    <a:solidFill>
                      <a:srgbClr val="000000"/>
                    </a:solidFill>
                    <a:cs typeface="+mn-cs"/>
                  </a:rPr>
                  <a:t>Layer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61" name="Rectangle 59"/>
              <p:cNvSpPr>
                <a:spLocks noChangeArrowheads="1"/>
              </p:cNvSpPr>
              <p:nvPr/>
            </p:nvSpPr>
            <p:spPr bwMode="auto">
              <a:xfrm rot="16200000">
                <a:off x="-793" y="1852"/>
                <a:ext cx="1812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pt-PT" altLang="pt-PT" sz="1425" dirty="0" err="1">
                    <a:solidFill>
                      <a:srgbClr val="000000"/>
                    </a:solidFill>
                    <a:cs typeface="+mn-cs"/>
                  </a:rPr>
                  <a:t>Number</a:t>
                </a:r>
                <a:r>
                  <a:rPr lang="pt-PT" altLang="pt-PT" sz="1425" dirty="0">
                    <a:solidFill>
                      <a:srgbClr val="000000"/>
                    </a:solidFill>
                    <a:cs typeface="+mn-cs"/>
                  </a:rPr>
                  <a:t> </a:t>
                </a:r>
                <a:r>
                  <a:rPr lang="pt-PT" altLang="pt-PT" sz="1425" dirty="0" err="1">
                    <a:solidFill>
                      <a:srgbClr val="000000"/>
                    </a:solidFill>
                    <a:cs typeface="+mn-cs"/>
                  </a:rPr>
                  <a:t>of</a:t>
                </a:r>
                <a:r>
                  <a:rPr lang="pt-PT" altLang="pt-PT" sz="1425" dirty="0">
                    <a:solidFill>
                      <a:srgbClr val="000000"/>
                    </a:solidFill>
                    <a:cs typeface="+mn-cs"/>
                  </a:rPr>
                  <a:t> </a:t>
                </a:r>
                <a:r>
                  <a:rPr lang="pt-PT" altLang="pt-PT" sz="1425" dirty="0" err="1">
                    <a:solidFill>
                      <a:srgbClr val="000000"/>
                    </a:solidFill>
                    <a:cs typeface="+mn-cs"/>
                  </a:rPr>
                  <a:t>Seeds</a:t>
                </a:r>
                <a:r>
                  <a:rPr lang="pt-PT" altLang="pt-PT" sz="1425" dirty="0">
                    <a:solidFill>
                      <a:srgbClr val="000000"/>
                    </a:solidFill>
                    <a:cs typeface="+mn-cs"/>
                  </a:rPr>
                  <a:t> (</a:t>
                </a:r>
                <a:r>
                  <a:rPr lang="pt-PT" altLang="pt-PT" sz="1500" dirty="0">
                    <a:cs typeface="+mn-cs"/>
                  </a:rPr>
                  <a:t>c</a:t>
                </a:r>
                <a:r>
                  <a:rPr lang="pt-PT" sz="1500" dirty="0">
                    <a:cs typeface="+mn-cs"/>
                  </a:rPr>
                  <a:t>m</a:t>
                </a:r>
                <a:r>
                  <a:rPr lang="pt-PT" sz="1500" baseline="30000" dirty="0">
                    <a:cs typeface="+mn-cs"/>
                  </a:rPr>
                  <a:t>3</a:t>
                </a:r>
                <a:r>
                  <a:rPr lang="pt-PT" altLang="pt-PT" sz="1425" dirty="0">
                    <a:solidFill>
                      <a:srgbClr val="000000"/>
                    </a:solidFill>
                    <a:cs typeface="+mn-cs"/>
                  </a:rPr>
                  <a:t>)</a:t>
                </a:r>
                <a:endParaRPr lang="pt-PT" altLang="pt-PT" sz="1350" dirty="0">
                  <a:cs typeface="+mn-cs"/>
                </a:endParaRPr>
              </a:p>
            </p:txBody>
          </p:sp>
        </p:grpSp>
        <p:sp>
          <p:nvSpPr>
            <p:cNvPr id="62" name="CaixaDeTexto 61"/>
            <p:cNvSpPr txBox="1"/>
            <p:nvPr/>
          </p:nvSpPr>
          <p:spPr>
            <a:xfrm>
              <a:off x="2800479" y="4546353"/>
              <a:ext cx="1043564" cy="3999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a</a:t>
              </a: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6062410" y="1122063"/>
              <a:ext cx="1043565" cy="3999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b</a:t>
              </a: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9326459" y="671276"/>
              <a:ext cx="1041448" cy="3999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b</a:t>
              </a:r>
            </a:p>
          </p:txBody>
        </p:sp>
      </p:grpSp>
      <p:sp>
        <p:nvSpPr>
          <p:cNvPr id="37890" name="CaixaDeTexto 1"/>
          <p:cNvSpPr txBox="1">
            <a:spLocks noChangeArrowheads="1"/>
          </p:cNvSpPr>
          <p:nvPr/>
        </p:nvSpPr>
        <p:spPr bwMode="auto">
          <a:xfrm>
            <a:off x="2168525" y="5973763"/>
            <a:ext cx="3327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i="1">
                <a:latin typeface="Calibri" pitchFamily="34" charset="0"/>
              </a:rPr>
              <a:t>Acacia dealbata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upo 102"/>
          <p:cNvGrpSpPr>
            <a:grpSpLocks/>
          </p:cNvGrpSpPr>
          <p:nvPr/>
        </p:nvGrpSpPr>
        <p:grpSpPr bwMode="auto">
          <a:xfrm>
            <a:off x="536575" y="1433513"/>
            <a:ext cx="8061325" cy="4089400"/>
            <a:chOff x="716064" y="768350"/>
            <a:chExt cx="10747274" cy="5453063"/>
          </a:xfrm>
        </p:grpSpPr>
        <p:grpSp>
          <p:nvGrpSpPr>
            <p:cNvPr id="38914" name="Group 4"/>
            <p:cNvGrpSpPr>
              <a:grpSpLocks noChangeAspect="1"/>
            </p:cNvGrpSpPr>
            <p:nvPr/>
          </p:nvGrpSpPr>
          <p:grpSpPr bwMode="auto">
            <a:xfrm>
              <a:off x="735013" y="768350"/>
              <a:ext cx="10728325" cy="5453063"/>
              <a:chOff x="463" y="484"/>
              <a:chExt cx="6758" cy="3435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63" y="484"/>
                <a:ext cx="6707" cy="3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554" y="513"/>
                <a:ext cx="6667" cy="33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554" y="513"/>
                <a:ext cx="6667" cy="3378"/>
              </a:xfrm>
              <a:prstGeom prst="rect">
                <a:avLst/>
              </a:prstGeom>
              <a:noFill/>
              <a:ln w="142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012" y="579"/>
                <a:ext cx="5330" cy="28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1778" y="2212"/>
                <a:ext cx="308" cy="1129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1470" y="2856"/>
                <a:ext cx="308" cy="485"/>
              </a:xfrm>
              <a:prstGeom prst="rect">
                <a:avLst/>
              </a:prstGeom>
              <a:solidFill>
                <a:srgbClr val="989898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1162" y="3219"/>
                <a:ext cx="308" cy="123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2804" y="2614"/>
                <a:ext cx="309" cy="728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2496" y="971"/>
                <a:ext cx="308" cy="2371"/>
              </a:xfrm>
              <a:prstGeom prst="rect">
                <a:avLst/>
              </a:prstGeom>
              <a:solidFill>
                <a:srgbClr val="989898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2188" y="3051"/>
                <a:ext cx="308" cy="291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3831" y="1671"/>
                <a:ext cx="309" cy="1671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3523" y="2866"/>
                <a:ext cx="308" cy="476"/>
              </a:xfrm>
              <a:prstGeom prst="rect">
                <a:avLst/>
              </a:prstGeom>
              <a:solidFill>
                <a:srgbClr val="989898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3215" y="3258"/>
                <a:ext cx="308" cy="84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59" y="2286"/>
                <a:ext cx="299" cy="1056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551" y="2846"/>
                <a:ext cx="308" cy="496"/>
              </a:xfrm>
              <a:prstGeom prst="rect">
                <a:avLst/>
              </a:prstGeom>
              <a:solidFill>
                <a:srgbClr val="989898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243" y="3286"/>
                <a:ext cx="308" cy="56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5876" y="2380"/>
                <a:ext cx="309" cy="961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5568" y="2474"/>
                <a:ext cx="308" cy="868"/>
              </a:xfrm>
              <a:prstGeom prst="rect">
                <a:avLst/>
              </a:prstGeom>
              <a:solidFill>
                <a:srgbClr val="989898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5260" y="2678"/>
                <a:ext cx="308" cy="664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>
                <a:off x="1899" y="1717"/>
                <a:ext cx="6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6" name="Line 24"/>
              <p:cNvSpPr>
                <a:spLocks noChangeShapeType="1"/>
              </p:cNvSpPr>
              <p:nvPr/>
            </p:nvSpPr>
            <p:spPr bwMode="auto">
              <a:xfrm>
                <a:off x="1936" y="1717"/>
                <a:ext cx="0" cy="988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7" name="Line 25"/>
              <p:cNvSpPr>
                <a:spLocks noChangeShapeType="1"/>
              </p:cNvSpPr>
              <p:nvPr/>
            </p:nvSpPr>
            <p:spPr bwMode="auto">
              <a:xfrm>
                <a:off x="1899" y="2706"/>
                <a:ext cx="6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auto">
              <a:xfrm>
                <a:off x="1590" y="2716"/>
                <a:ext cx="76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1628" y="2716"/>
                <a:ext cx="0" cy="289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1590" y="3006"/>
                <a:ext cx="76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1282" y="3191"/>
                <a:ext cx="76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2" name="Line 30"/>
              <p:cNvSpPr>
                <a:spLocks noChangeShapeType="1"/>
              </p:cNvSpPr>
              <p:nvPr/>
            </p:nvSpPr>
            <p:spPr bwMode="auto">
              <a:xfrm>
                <a:off x="1320" y="3191"/>
                <a:ext cx="0" cy="5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3" name="Line 31"/>
              <p:cNvSpPr>
                <a:spLocks noChangeShapeType="1"/>
              </p:cNvSpPr>
              <p:nvPr/>
            </p:nvSpPr>
            <p:spPr bwMode="auto">
              <a:xfrm>
                <a:off x="1282" y="3247"/>
                <a:ext cx="76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4" name="Line 32"/>
              <p:cNvSpPr>
                <a:spLocks noChangeShapeType="1"/>
              </p:cNvSpPr>
              <p:nvPr/>
            </p:nvSpPr>
            <p:spPr bwMode="auto">
              <a:xfrm>
                <a:off x="2925" y="2474"/>
                <a:ext cx="6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5" name="Line 33"/>
              <p:cNvSpPr>
                <a:spLocks noChangeShapeType="1"/>
              </p:cNvSpPr>
              <p:nvPr/>
            </p:nvSpPr>
            <p:spPr bwMode="auto">
              <a:xfrm>
                <a:off x="2963" y="2474"/>
                <a:ext cx="0" cy="288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>
                <a:off x="2925" y="2762"/>
                <a:ext cx="6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auto">
              <a:xfrm>
                <a:off x="2617" y="709"/>
                <a:ext cx="6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>
                <a:off x="2655" y="709"/>
                <a:ext cx="0" cy="523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9" name="Line 37"/>
              <p:cNvSpPr>
                <a:spLocks noChangeShapeType="1"/>
              </p:cNvSpPr>
              <p:nvPr/>
            </p:nvSpPr>
            <p:spPr bwMode="auto">
              <a:xfrm>
                <a:off x="2617" y="1232"/>
                <a:ext cx="6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>
                <a:off x="2310" y="2950"/>
                <a:ext cx="6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1" name="Line 39"/>
              <p:cNvSpPr>
                <a:spLocks noChangeShapeType="1"/>
              </p:cNvSpPr>
              <p:nvPr/>
            </p:nvSpPr>
            <p:spPr bwMode="auto">
              <a:xfrm>
                <a:off x="2347" y="2950"/>
                <a:ext cx="0" cy="204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>
                <a:off x="2310" y="3154"/>
                <a:ext cx="6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>
                <a:off x="3953" y="1503"/>
                <a:ext cx="6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4" name="Line 42"/>
              <p:cNvSpPr>
                <a:spLocks noChangeShapeType="1"/>
              </p:cNvSpPr>
              <p:nvPr/>
            </p:nvSpPr>
            <p:spPr bwMode="auto">
              <a:xfrm>
                <a:off x="3981" y="1503"/>
                <a:ext cx="0" cy="345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5" name="Line 43"/>
              <p:cNvSpPr>
                <a:spLocks noChangeShapeType="1"/>
              </p:cNvSpPr>
              <p:nvPr/>
            </p:nvSpPr>
            <p:spPr bwMode="auto">
              <a:xfrm>
                <a:off x="3953" y="1848"/>
                <a:ext cx="6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6" name="Line 44"/>
              <p:cNvSpPr>
                <a:spLocks noChangeShapeType="1"/>
              </p:cNvSpPr>
              <p:nvPr/>
            </p:nvSpPr>
            <p:spPr bwMode="auto">
              <a:xfrm>
                <a:off x="3645" y="2706"/>
                <a:ext cx="64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7" name="Line 45"/>
              <p:cNvSpPr>
                <a:spLocks noChangeShapeType="1"/>
              </p:cNvSpPr>
              <p:nvPr/>
            </p:nvSpPr>
            <p:spPr bwMode="auto">
              <a:xfrm>
                <a:off x="3673" y="2706"/>
                <a:ext cx="0" cy="317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8" name="Line 46"/>
              <p:cNvSpPr>
                <a:spLocks noChangeShapeType="1"/>
              </p:cNvSpPr>
              <p:nvPr/>
            </p:nvSpPr>
            <p:spPr bwMode="auto">
              <a:xfrm>
                <a:off x="3645" y="3023"/>
                <a:ext cx="64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9" name="Line 47"/>
              <p:cNvSpPr>
                <a:spLocks noChangeShapeType="1"/>
              </p:cNvSpPr>
              <p:nvPr/>
            </p:nvSpPr>
            <p:spPr bwMode="auto">
              <a:xfrm>
                <a:off x="3337" y="3210"/>
                <a:ext cx="64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0" name="Line 48"/>
              <p:cNvSpPr>
                <a:spLocks noChangeShapeType="1"/>
              </p:cNvSpPr>
              <p:nvPr/>
            </p:nvSpPr>
            <p:spPr bwMode="auto">
              <a:xfrm>
                <a:off x="3365" y="3210"/>
                <a:ext cx="0" cy="93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1" name="Line 49"/>
              <p:cNvSpPr>
                <a:spLocks noChangeShapeType="1"/>
              </p:cNvSpPr>
              <p:nvPr/>
            </p:nvSpPr>
            <p:spPr bwMode="auto">
              <a:xfrm>
                <a:off x="3337" y="3303"/>
                <a:ext cx="64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2" name="Line 50"/>
              <p:cNvSpPr>
                <a:spLocks noChangeShapeType="1"/>
              </p:cNvSpPr>
              <p:nvPr/>
            </p:nvSpPr>
            <p:spPr bwMode="auto">
              <a:xfrm>
                <a:off x="4971" y="2109"/>
                <a:ext cx="7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3" name="Line 51"/>
              <p:cNvSpPr>
                <a:spLocks noChangeShapeType="1"/>
              </p:cNvSpPr>
              <p:nvPr/>
            </p:nvSpPr>
            <p:spPr bwMode="auto">
              <a:xfrm>
                <a:off x="5008" y="2109"/>
                <a:ext cx="0" cy="364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4" name="Line 52"/>
              <p:cNvSpPr>
                <a:spLocks noChangeShapeType="1"/>
              </p:cNvSpPr>
              <p:nvPr/>
            </p:nvSpPr>
            <p:spPr bwMode="auto">
              <a:xfrm>
                <a:off x="4971" y="2474"/>
                <a:ext cx="7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5" name="Line 53"/>
              <p:cNvSpPr>
                <a:spLocks noChangeShapeType="1"/>
              </p:cNvSpPr>
              <p:nvPr/>
            </p:nvSpPr>
            <p:spPr bwMode="auto">
              <a:xfrm>
                <a:off x="4663" y="2678"/>
                <a:ext cx="7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6" name="Line 54"/>
              <p:cNvSpPr>
                <a:spLocks noChangeShapeType="1"/>
              </p:cNvSpPr>
              <p:nvPr/>
            </p:nvSpPr>
            <p:spPr bwMode="auto">
              <a:xfrm>
                <a:off x="4700" y="2678"/>
                <a:ext cx="0" cy="33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7" name="Line 55"/>
              <p:cNvSpPr>
                <a:spLocks noChangeShapeType="1"/>
              </p:cNvSpPr>
              <p:nvPr/>
            </p:nvSpPr>
            <p:spPr bwMode="auto">
              <a:xfrm>
                <a:off x="4663" y="3014"/>
                <a:ext cx="7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8" name="Line 56"/>
              <p:cNvSpPr>
                <a:spLocks noChangeShapeType="1"/>
              </p:cNvSpPr>
              <p:nvPr/>
            </p:nvSpPr>
            <p:spPr bwMode="auto">
              <a:xfrm>
                <a:off x="4355" y="3266"/>
                <a:ext cx="7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9" name="Line 57"/>
              <p:cNvSpPr>
                <a:spLocks noChangeShapeType="1"/>
              </p:cNvSpPr>
              <p:nvPr/>
            </p:nvSpPr>
            <p:spPr bwMode="auto">
              <a:xfrm>
                <a:off x="4392" y="3266"/>
                <a:ext cx="0" cy="37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0" name="Line 58"/>
              <p:cNvSpPr>
                <a:spLocks noChangeShapeType="1"/>
              </p:cNvSpPr>
              <p:nvPr/>
            </p:nvSpPr>
            <p:spPr bwMode="auto">
              <a:xfrm>
                <a:off x="4355" y="3303"/>
                <a:ext cx="75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1" name="Line 59"/>
              <p:cNvSpPr>
                <a:spLocks noChangeShapeType="1"/>
              </p:cNvSpPr>
              <p:nvPr/>
            </p:nvSpPr>
            <p:spPr bwMode="auto">
              <a:xfrm>
                <a:off x="5998" y="2091"/>
                <a:ext cx="64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2" name="Line 60"/>
              <p:cNvSpPr>
                <a:spLocks noChangeShapeType="1"/>
              </p:cNvSpPr>
              <p:nvPr/>
            </p:nvSpPr>
            <p:spPr bwMode="auto">
              <a:xfrm>
                <a:off x="6034" y="2091"/>
                <a:ext cx="0" cy="569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3" name="Line 61"/>
              <p:cNvSpPr>
                <a:spLocks noChangeShapeType="1"/>
              </p:cNvSpPr>
              <p:nvPr/>
            </p:nvSpPr>
            <p:spPr bwMode="auto">
              <a:xfrm>
                <a:off x="5998" y="2660"/>
                <a:ext cx="64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5690" y="2334"/>
                <a:ext cx="64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5726" y="2334"/>
                <a:ext cx="0" cy="28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5690" y="2614"/>
                <a:ext cx="64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5383" y="2426"/>
                <a:ext cx="73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8" name="Line 66"/>
              <p:cNvSpPr>
                <a:spLocks noChangeShapeType="1"/>
              </p:cNvSpPr>
              <p:nvPr/>
            </p:nvSpPr>
            <p:spPr bwMode="auto">
              <a:xfrm>
                <a:off x="5419" y="2426"/>
                <a:ext cx="0" cy="49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9" name="Line 67"/>
              <p:cNvSpPr>
                <a:spLocks noChangeShapeType="1"/>
              </p:cNvSpPr>
              <p:nvPr/>
            </p:nvSpPr>
            <p:spPr bwMode="auto">
              <a:xfrm>
                <a:off x="5383" y="2922"/>
                <a:ext cx="73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0" name="Line 68"/>
              <p:cNvSpPr>
                <a:spLocks noChangeShapeType="1"/>
              </p:cNvSpPr>
              <p:nvPr/>
            </p:nvSpPr>
            <p:spPr bwMode="auto">
              <a:xfrm flipV="1">
                <a:off x="1012" y="579"/>
                <a:ext cx="0" cy="2892"/>
              </a:xfrm>
              <a:prstGeom prst="line">
                <a:avLst/>
              </a:prstGeom>
              <a:noFill/>
              <a:ln w="14288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1" name="Rectangle 69"/>
              <p:cNvSpPr>
                <a:spLocks noChangeArrowheads="1"/>
              </p:cNvSpPr>
              <p:nvPr/>
            </p:nvSpPr>
            <p:spPr bwMode="auto">
              <a:xfrm>
                <a:off x="742" y="3294"/>
                <a:ext cx="157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4D4D4D"/>
                    </a:solidFill>
                    <a:cs typeface="+mn-cs"/>
                  </a:rPr>
                  <a:t>0.0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72" name="Rectangle 70"/>
              <p:cNvSpPr>
                <a:spLocks noChangeArrowheads="1"/>
              </p:cNvSpPr>
              <p:nvPr/>
            </p:nvSpPr>
            <p:spPr bwMode="auto">
              <a:xfrm>
                <a:off x="742" y="2726"/>
                <a:ext cx="157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4D4D4D"/>
                    </a:solidFill>
                    <a:cs typeface="+mn-cs"/>
                  </a:rPr>
                  <a:t>0.5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73" name="Rectangle 71"/>
              <p:cNvSpPr>
                <a:spLocks noChangeArrowheads="1"/>
              </p:cNvSpPr>
              <p:nvPr/>
            </p:nvSpPr>
            <p:spPr bwMode="auto">
              <a:xfrm>
                <a:off x="742" y="2156"/>
                <a:ext cx="157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4D4D4D"/>
                    </a:solidFill>
                    <a:cs typeface="+mn-cs"/>
                  </a:rPr>
                  <a:t>1.0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74" name="Rectangle 72"/>
              <p:cNvSpPr>
                <a:spLocks noChangeArrowheads="1"/>
              </p:cNvSpPr>
              <p:nvPr/>
            </p:nvSpPr>
            <p:spPr bwMode="auto">
              <a:xfrm>
                <a:off x="742" y="1585"/>
                <a:ext cx="157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4D4D4D"/>
                    </a:solidFill>
                    <a:cs typeface="+mn-cs"/>
                  </a:rPr>
                  <a:t>1.5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75" name="Rectangle 73"/>
              <p:cNvSpPr>
                <a:spLocks noChangeArrowheads="1"/>
              </p:cNvSpPr>
              <p:nvPr/>
            </p:nvSpPr>
            <p:spPr bwMode="auto">
              <a:xfrm>
                <a:off x="742" y="1017"/>
                <a:ext cx="157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4D4D4D"/>
                    </a:solidFill>
                    <a:cs typeface="+mn-cs"/>
                  </a:rPr>
                  <a:t>2.0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76" name="Line 74"/>
              <p:cNvSpPr>
                <a:spLocks noChangeShapeType="1"/>
              </p:cNvSpPr>
              <p:nvPr/>
            </p:nvSpPr>
            <p:spPr bwMode="auto">
              <a:xfrm>
                <a:off x="974" y="3342"/>
                <a:ext cx="39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7" name="Line 75"/>
              <p:cNvSpPr>
                <a:spLocks noChangeShapeType="1"/>
              </p:cNvSpPr>
              <p:nvPr/>
            </p:nvSpPr>
            <p:spPr bwMode="auto">
              <a:xfrm>
                <a:off x="974" y="2772"/>
                <a:ext cx="39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8" name="Line 76"/>
              <p:cNvSpPr>
                <a:spLocks noChangeShapeType="1"/>
              </p:cNvSpPr>
              <p:nvPr/>
            </p:nvSpPr>
            <p:spPr bwMode="auto">
              <a:xfrm>
                <a:off x="974" y="2203"/>
                <a:ext cx="39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9" name="Line 77"/>
              <p:cNvSpPr>
                <a:spLocks noChangeShapeType="1"/>
              </p:cNvSpPr>
              <p:nvPr/>
            </p:nvSpPr>
            <p:spPr bwMode="auto">
              <a:xfrm>
                <a:off x="974" y="1633"/>
                <a:ext cx="39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0" name="Line 78"/>
              <p:cNvSpPr>
                <a:spLocks noChangeShapeType="1"/>
              </p:cNvSpPr>
              <p:nvPr/>
            </p:nvSpPr>
            <p:spPr bwMode="auto">
              <a:xfrm>
                <a:off x="974" y="1064"/>
                <a:ext cx="39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1" name="Line 79"/>
              <p:cNvSpPr>
                <a:spLocks noChangeShapeType="1"/>
              </p:cNvSpPr>
              <p:nvPr/>
            </p:nvSpPr>
            <p:spPr bwMode="auto">
              <a:xfrm>
                <a:off x="1012" y="3471"/>
                <a:ext cx="5330" cy="0"/>
              </a:xfrm>
              <a:prstGeom prst="line">
                <a:avLst/>
              </a:prstGeom>
              <a:noFill/>
              <a:ln w="14288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2" name="Line 80"/>
              <p:cNvSpPr>
                <a:spLocks noChangeShapeType="1"/>
              </p:cNvSpPr>
              <p:nvPr/>
            </p:nvSpPr>
            <p:spPr bwMode="auto">
              <a:xfrm flipV="1">
                <a:off x="1628" y="3471"/>
                <a:ext cx="0" cy="39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3" name="Line 81"/>
              <p:cNvSpPr>
                <a:spLocks noChangeShapeType="1"/>
              </p:cNvSpPr>
              <p:nvPr/>
            </p:nvSpPr>
            <p:spPr bwMode="auto">
              <a:xfrm flipV="1">
                <a:off x="2655" y="3471"/>
                <a:ext cx="0" cy="39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4" name="Line 82"/>
              <p:cNvSpPr>
                <a:spLocks noChangeShapeType="1"/>
              </p:cNvSpPr>
              <p:nvPr/>
            </p:nvSpPr>
            <p:spPr bwMode="auto">
              <a:xfrm flipV="1">
                <a:off x="3673" y="3471"/>
                <a:ext cx="0" cy="39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5" name="Line 83"/>
              <p:cNvSpPr>
                <a:spLocks noChangeShapeType="1"/>
              </p:cNvSpPr>
              <p:nvPr/>
            </p:nvSpPr>
            <p:spPr bwMode="auto">
              <a:xfrm flipV="1">
                <a:off x="4700" y="3471"/>
                <a:ext cx="0" cy="39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6" name="Line 84"/>
              <p:cNvSpPr>
                <a:spLocks noChangeShapeType="1"/>
              </p:cNvSpPr>
              <p:nvPr/>
            </p:nvSpPr>
            <p:spPr bwMode="auto">
              <a:xfrm flipV="1">
                <a:off x="5726" y="3471"/>
                <a:ext cx="0" cy="39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7" name="Rectangle 85"/>
              <p:cNvSpPr>
                <a:spLocks noChangeArrowheads="1"/>
              </p:cNvSpPr>
              <p:nvPr/>
            </p:nvSpPr>
            <p:spPr bwMode="auto">
              <a:xfrm>
                <a:off x="1432" y="3536"/>
                <a:ext cx="353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4D4D4D"/>
                    </a:solidFill>
                    <a:cs typeface="+mn-cs"/>
                  </a:rPr>
                  <a:t>Arganil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88" name="Rectangle 86"/>
              <p:cNvSpPr>
                <a:spLocks noChangeArrowheads="1"/>
              </p:cNvSpPr>
              <p:nvPr/>
            </p:nvSpPr>
            <p:spPr bwMode="auto">
              <a:xfrm>
                <a:off x="2314" y="3536"/>
                <a:ext cx="65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4D4D4D"/>
                    </a:solidFill>
                    <a:cs typeface="+mn-cs"/>
                  </a:rPr>
                  <a:t>Carapinheira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89" name="Rectangle 87"/>
              <p:cNvSpPr>
                <a:spLocks noChangeArrowheads="1"/>
              </p:cNvSpPr>
              <p:nvPr/>
            </p:nvSpPr>
            <p:spPr bwMode="auto">
              <a:xfrm>
                <a:off x="3533" y="3536"/>
                <a:ext cx="23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4D4D4D"/>
                    </a:solidFill>
                    <a:cs typeface="+mn-cs"/>
                  </a:rPr>
                  <a:t>Góis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90" name="Rectangle 88"/>
              <p:cNvSpPr>
                <a:spLocks noChangeArrowheads="1"/>
              </p:cNvSpPr>
              <p:nvPr/>
            </p:nvSpPr>
            <p:spPr bwMode="auto">
              <a:xfrm>
                <a:off x="4523" y="3536"/>
                <a:ext cx="311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4D4D4D"/>
                    </a:solidFill>
                    <a:cs typeface="+mn-cs"/>
                  </a:rPr>
                  <a:t>Lousã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91" name="Rectangle 89"/>
              <p:cNvSpPr>
                <a:spLocks noChangeArrowheads="1"/>
              </p:cNvSpPr>
              <p:nvPr/>
            </p:nvSpPr>
            <p:spPr bwMode="auto">
              <a:xfrm>
                <a:off x="5275" y="3536"/>
                <a:ext cx="876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4D4D4D"/>
                    </a:solidFill>
                    <a:cs typeface="+mn-cs"/>
                  </a:rPr>
                  <a:t>Mata do Carregal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92" name="Rectangle 90"/>
              <p:cNvSpPr>
                <a:spLocks noChangeArrowheads="1"/>
              </p:cNvSpPr>
              <p:nvPr/>
            </p:nvSpPr>
            <p:spPr bwMode="auto">
              <a:xfrm>
                <a:off x="3519" y="3686"/>
                <a:ext cx="251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350">
                    <a:solidFill>
                      <a:srgbClr val="000000"/>
                    </a:solidFill>
                    <a:cs typeface="+mn-cs"/>
                  </a:rPr>
                  <a:t>Site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94" name="Rectangle 92"/>
              <p:cNvSpPr>
                <a:spLocks noChangeArrowheads="1"/>
              </p:cNvSpPr>
              <p:nvPr/>
            </p:nvSpPr>
            <p:spPr bwMode="auto">
              <a:xfrm>
                <a:off x="6474" y="1531"/>
                <a:ext cx="672" cy="9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5" name="Rectangle 93"/>
              <p:cNvSpPr>
                <a:spLocks noChangeArrowheads="1"/>
              </p:cNvSpPr>
              <p:nvPr/>
            </p:nvSpPr>
            <p:spPr bwMode="auto">
              <a:xfrm>
                <a:off x="6549" y="1615"/>
                <a:ext cx="364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350">
                    <a:solidFill>
                      <a:srgbClr val="000000"/>
                    </a:solidFill>
                    <a:cs typeface="+mn-cs"/>
                  </a:rPr>
                  <a:t>Layer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96" name="Rectangle 94"/>
              <p:cNvSpPr>
                <a:spLocks noChangeArrowheads="1"/>
              </p:cNvSpPr>
              <p:nvPr/>
            </p:nvSpPr>
            <p:spPr bwMode="auto">
              <a:xfrm>
                <a:off x="6549" y="1811"/>
                <a:ext cx="205" cy="205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7" name="Rectangle 95"/>
              <p:cNvSpPr>
                <a:spLocks noChangeArrowheads="1"/>
              </p:cNvSpPr>
              <p:nvPr/>
            </p:nvSpPr>
            <p:spPr bwMode="auto">
              <a:xfrm>
                <a:off x="6549" y="2025"/>
                <a:ext cx="205" cy="205"/>
              </a:xfrm>
              <a:prstGeom prst="rect">
                <a:avLst/>
              </a:prstGeom>
              <a:solidFill>
                <a:srgbClr val="989898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8" name="Rectangle 96"/>
              <p:cNvSpPr>
                <a:spLocks noChangeArrowheads="1"/>
              </p:cNvSpPr>
              <p:nvPr/>
            </p:nvSpPr>
            <p:spPr bwMode="auto">
              <a:xfrm>
                <a:off x="6549" y="2250"/>
                <a:ext cx="205" cy="196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9" name="Rectangle 97"/>
              <p:cNvSpPr>
                <a:spLocks noChangeArrowheads="1"/>
              </p:cNvSpPr>
              <p:nvPr/>
            </p:nvSpPr>
            <p:spPr bwMode="auto">
              <a:xfrm>
                <a:off x="6829" y="1865"/>
                <a:ext cx="25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000000"/>
                    </a:solidFill>
                    <a:cs typeface="+mn-cs"/>
                  </a:rPr>
                  <a:t>Litter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100" name="Rectangle 98"/>
              <p:cNvSpPr>
                <a:spLocks noChangeArrowheads="1"/>
              </p:cNvSpPr>
              <p:nvPr/>
            </p:nvSpPr>
            <p:spPr bwMode="auto">
              <a:xfrm>
                <a:off x="6829" y="2081"/>
                <a:ext cx="207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000000"/>
                    </a:solidFill>
                    <a:cs typeface="+mn-cs"/>
                  </a:rPr>
                  <a:t>Duff</a:t>
                </a:r>
                <a:endParaRPr lang="pt-PT" altLang="pt-PT" sz="1350">
                  <a:cs typeface="+mn-cs"/>
                </a:endParaRPr>
              </a:p>
            </p:txBody>
          </p:sp>
          <p:sp>
            <p:nvSpPr>
              <p:cNvPr id="101" name="Rectangle 99"/>
              <p:cNvSpPr>
                <a:spLocks noChangeArrowheads="1"/>
              </p:cNvSpPr>
              <p:nvPr/>
            </p:nvSpPr>
            <p:spPr bwMode="auto">
              <a:xfrm>
                <a:off x="6829" y="2295"/>
                <a:ext cx="189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050">
                    <a:solidFill>
                      <a:srgbClr val="000000"/>
                    </a:solidFill>
                    <a:cs typeface="+mn-cs"/>
                  </a:rPr>
                  <a:t>Soil</a:t>
                </a:r>
                <a:endParaRPr lang="pt-PT" altLang="pt-PT" sz="1350">
                  <a:cs typeface="+mn-cs"/>
                </a:endParaRPr>
              </a:p>
            </p:txBody>
          </p:sp>
        </p:grpSp>
        <p:sp>
          <p:nvSpPr>
            <p:cNvPr id="102" name="Rectangle 59"/>
            <p:cNvSpPr>
              <a:spLocks noChangeArrowheads="1"/>
            </p:cNvSpPr>
            <p:nvPr/>
          </p:nvSpPr>
          <p:spPr bwMode="auto">
            <a:xfrm rot="16200000">
              <a:off x="-567851" y="2941351"/>
              <a:ext cx="2874713" cy="306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pt-PT" altLang="pt-PT" sz="1425" dirty="0" err="1">
                  <a:solidFill>
                    <a:srgbClr val="000000"/>
                  </a:solidFill>
                  <a:cs typeface="+mn-cs"/>
                </a:rPr>
                <a:t>Number</a:t>
              </a:r>
              <a:r>
                <a:rPr lang="pt-PT" altLang="pt-PT" sz="1425" dirty="0">
                  <a:solidFill>
                    <a:srgbClr val="000000"/>
                  </a:solidFill>
                  <a:cs typeface="+mn-cs"/>
                </a:rPr>
                <a:t> </a:t>
              </a:r>
              <a:r>
                <a:rPr lang="pt-PT" altLang="pt-PT" sz="1425" dirty="0" err="1">
                  <a:solidFill>
                    <a:srgbClr val="000000"/>
                  </a:solidFill>
                  <a:cs typeface="+mn-cs"/>
                </a:rPr>
                <a:t>of</a:t>
              </a:r>
              <a:r>
                <a:rPr lang="pt-PT" altLang="pt-PT" sz="1425" dirty="0">
                  <a:solidFill>
                    <a:srgbClr val="000000"/>
                  </a:solidFill>
                  <a:cs typeface="+mn-cs"/>
                </a:rPr>
                <a:t> </a:t>
              </a:r>
              <a:r>
                <a:rPr lang="pt-PT" altLang="pt-PT" sz="1425" dirty="0" err="1">
                  <a:solidFill>
                    <a:srgbClr val="000000"/>
                  </a:solidFill>
                  <a:cs typeface="+mn-cs"/>
                </a:rPr>
                <a:t>Seeds</a:t>
              </a:r>
              <a:r>
                <a:rPr lang="pt-PT" altLang="pt-PT" sz="1425" dirty="0">
                  <a:solidFill>
                    <a:srgbClr val="000000"/>
                  </a:solidFill>
                  <a:cs typeface="+mn-cs"/>
                </a:rPr>
                <a:t> (</a:t>
              </a:r>
              <a:r>
                <a:rPr lang="pt-PT" altLang="pt-PT" sz="1500" dirty="0">
                  <a:cs typeface="+mn-cs"/>
                </a:rPr>
                <a:t>c</a:t>
              </a:r>
              <a:r>
                <a:rPr lang="pt-PT" sz="1500" dirty="0">
                  <a:cs typeface="+mn-cs"/>
                </a:rPr>
                <a:t>m</a:t>
              </a:r>
              <a:r>
                <a:rPr lang="pt-PT" sz="1500" baseline="30000" dirty="0">
                  <a:cs typeface="+mn-cs"/>
                </a:rPr>
                <a:t>3</a:t>
              </a:r>
              <a:r>
                <a:rPr lang="pt-PT" altLang="pt-PT" sz="1425" dirty="0">
                  <a:solidFill>
                    <a:srgbClr val="000000"/>
                  </a:solidFill>
                  <a:cs typeface="+mn-cs"/>
                </a:rPr>
                <a:t>)</a:t>
              </a:r>
              <a:endParaRPr lang="pt-PT" altLang="pt-PT" sz="1350" dirty="0"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upo 1"/>
          <p:cNvGrpSpPr>
            <a:grpSpLocks/>
          </p:cNvGrpSpPr>
          <p:nvPr/>
        </p:nvGrpSpPr>
        <p:grpSpPr bwMode="auto">
          <a:xfrm>
            <a:off x="515938" y="1127125"/>
            <a:ext cx="7620000" cy="4745038"/>
            <a:chOff x="688034" y="360363"/>
            <a:chExt cx="10159354" cy="6326348"/>
          </a:xfrm>
        </p:grpSpPr>
        <p:grpSp>
          <p:nvGrpSpPr>
            <p:cNvPr id="39939" name="Grupo 119"/>
            <p:cNvGrpSpPr>
              <a:grpSpLocks/>
            </p:cNvGrpSpPr>
            <p:nvPr/>
          </p:nvGrpSpPr>
          <p:grpSpPr bwMode="auto">
            <a:xfrm>
              <a:off x="688034" y="360363"/>
              <a:ext cx="10159354" cy="6326348"/>
              <a:chOff x="688034" y="360363"/>
              <a:chExt cx="10159354" cy="6326348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990697" y="360363"/>
                <a:ext cx="9856691" cy="6224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990697" y="360363"/>
                <a:ext cx="9837641" cy="61252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990697" y="360363"/>
                <a:ext cx="9837641" cy="6125276"/>
              </a:xfrm>
              <a:prstGeom prst="rect">
                <a:avLst/>
              </a:prstGeom>
              <a:noFill/>
              <a:ln w="142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 dirty="0">
                  <a:latin typeface="+mn-lt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615075" y="455608"/>
                <a:ext cx="9103204" cy="54204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3623663" y="1877925"/>
                <a:ext cx="4021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3623663" y="1958354"/>
                <a:ext cx="4021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3610964" y="1892740"/>
                <a:ext cx="6561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3610964" y="1945654"/>
                <a:ext cx="6561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3596149" y="1905439"/>
                <a:ext cx="95243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3596149" y="1932955"/>
                <a:ext cx="9524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3596149" y="1920256"/>
                <a:ext cx="9524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3596149" y="1920256"/>
                <a:ext cx="9524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8" name="Oval 16"/>
              <p:cNvSpPr>
                <a:spLocks noChangeArrowheads="1"/>
              </p:cNvSpPr>
              <p:nvPr/>
            </p:nvSpPr>
            <p:spPr bwMode="auto">
              <a:xfrm>
                <a:off x="3596149" y="1877925"/>
                <a:ext cx="80428" cy="80429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8684292" y="3598674"/>
                <a:ext cx="40213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8684292" y="3681220"/>
                <a:ext cx="4021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8671593" y="3613490"/>
                <a:ext cx="65612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8671593" y="3666403"/>
                <a:ext cx="65612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8656777" y="3626190"/>
                <a:ext cx="9524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8656777" y="3653704"/>
                <a:ext cx="95245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8656777" y="3641005"/>
                <a:ext cx="95245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8656777" y="3641005"/>
                <a:ext cx="95245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7" name="Oval 25"/>
              <p:cNvSpPr>
                <a:spLocks noChangeArrowheads="1"/>
              </p:cNvSpPr>
              <p:nvPr/>
            </p:nvSpPr>
            <p:spPr bwMode="auto">
              <a:xfrm>
                <a:off x="8656777" y="3598674"/>
                <a:ext cx="80428" cy="82546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9945745" y="5145868"/>
                <a:ext cx="4021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9945745" y="5226296"/>
                <a:ext cx="4021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9933046" y="5158567"/>
                <a:ext cx="65612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9933046" y="5211480"/>
                <a:ext cx="65612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9918230" y="5171266"/>
                <a:ext cx="95245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9918230" y="5198781"/>
                <a:ext cx="95245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9918230" y="5183965"/>
                <a:ext cx="9524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9918230" y="5183965"/>
                <a:ext cx="9524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6" name="Oval 34"/>
              <p:cNvSpPr>
                <a:spLocks noChangeArrowheads="1"/>
              </p:cNvSpPr>
              <p:nvPr/>
            </p:nvSpPr>
            <p:spPr bwMode="auto">
              <a:xfrm>
                <a:off x="9918230" y="5145868"/>
                <a:ext cx="80428" cy="80429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7" name="Rectangle 35"/>
              <p:cNvSpPr>
                <a:spLocks noChangeArrowheads="1"/>
              </p:cNvSpPr>
              <p:nvPr/>
            </p:nvSpPr>
            <p:spPr bwMode="auto">
              <a:xfrm>
                <a:off x="4885116" y="1877925"/>
                <a:ext cx="4021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8" name="Rectangle 36"/>
              <p:cNvSpPr>
                <a:spLocks noChangeArrowheads="1"/>
              </p:cNvSpPr>
              <p:nvPr/>
            </p:nvSpPr>
            <p:spPr bwMode="auto">
              <a:xfrm>
                <a:off x="4885116" y="1958354"/>
                <a:ext cx="4021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9" name="Rectangle 37"/>
              <p:cNvSpPr>
                <a:spLocks noChangeArrowheads="1"/>
              </p:cNvSpPr>
              <p:nvPr/>
            </p:nvSpPr>
            <p:spPr bwMode="auto">
              <a:xfrm>
                <a:off x="4870301" y="1892740"/>
                <a:ext cx="67729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0" name="Rectangle 38"/>
              <p:cNvSpPr>
                <a:spLocks noChangeArrowheads="1"/>
              </p:cNvSpPr>
              <p:nvPr/>
            </p:nvSpPr>
            <p:spPr bwMode="auto">
              <a:xfrm>
                <a:off x="4870301" y="1945654"/>
                <a:ext cx="67729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1" name="Rectangle 39"/>
              <p:cNvSpPr>
                <a:spLocks noChangeArrowheads="1"/>
              </p:cNvSpPr>
              <p:nvPr/>
            </p:nvSpPr>
            <p:spPr bwMode="auto">
              <a:xfrm>
                <a:off x="4857602" y="1905439"/>
                <a:ext cx="95243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2" name="Rectangle 40"/>
              <p:cNvSpPr>
                <a:spLocks noChangeArrowheads="1"/>
              </p:cNvSpPr>
              <p:nvPr/>
            </p:nvSpPr>
            <p:spPr bwMode="auto">
              <a:xfrm>
                <a:off x="4857602" y="1932955"/>
                <a:ext cx="9524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3" name="Rectangle 41"/>
              <p:cNvSpPr>
                <a:spLocks noChangeArrowheads="1"/>
              </p:cNvSpPr>
              <p:nvPr/>
            </p:nvSpPr>
            <p:spPr bwMode="auto">
              <a:xfrm>
                <a:off x="4857602" y="1920256"/>
                <a:ext cx="9524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4" name="Rectangle 42"/>
              <p:cNvSpPr>
                <a:spLocks noChangeArrowheads="1"/>
              </p:cNvSpPr>
              <p:nvPr/>
            </p:nvSpPr>
            <p:spPr bwMode="auto">
              <a:xfrm>
                <a:off x="4857602" y="1920256"/>
                <a:ext cx="9524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5" name="Oval 43"/>
              <p:cNvSpPr>
                <a:spLocks noChangeArrowheads="1"/>
              </p:cNvSpPr>
              <p:nvPr/>
            </p:nvSpPr>
            <p:spPr bwMode="auto">
              <a:xfrm>
                <a:off x="4857602" y="1877925"/>
                <a:ext cx="80428" cy="80429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6" name="Rectangle 44"/>
              <p:cNvSpPr>
                <a:spLocks noChangeArrowheads="1"/>
              </p:cNvSpPr>
              <p:nvPr/>
            </p:nvSpPr>
            <p:spPr bwMode="auto">
              <a:xfrm>
                <a:off x="6159269" y="2487489"/>
                <a:ext cx="42331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7" name="Rectangle 45"/>
              <p:cNvSpPr>
                <a:spLocks noChangeArrowheads="1"/>
              </p:cNvSpPr>
              <p:nvPr/>
            </p:nvSpPr>
            <p:spPr bwMode="auto">
              <a:xfrm>
                <a:off x="6159269" y="2570034"/>
                <a:ext cx="42331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8" name="Rectangle 46"/>
              <p:cNvSpPr>
                <a:spLocks noChangeArrowheads="1"/>
              </p:cNvSpPr>
              <p:nvPr/>
            </p:nvSpPr>
            <p:spPr bwMode="auto">
              <a:xfrm>
                <a:off x="6146570" y="2502305"/>
                <a:ext cx="67729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9" name="Rectangle 47"/>
              <p:cNvSpPr>
                <a:spLocks noChangeArrowheads="1"/>
              </p:cNvSpPr>
              <p:nvPr/>
            </p:nvSpPr>
            <p:spPr bwMode="auto">
              <a:xfrm>
                <a:off x="6146570" y="2555219"/>
                <a:ext cx="67729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0" name="Rectangle 48"/>
              <p:cNvSpPr>
                <a:spLocks noChangeArrowheads="1"/>
              </p:cNvSpPr>
              <p:nvPr/>
            </p:nvSpPr>
            <p:spPr bwMode="auto">
              <a:xfrm>
                <a:off x="6131755" y="2515004"/>
                <a:ext cx="95243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1" name="Rectangle 49"/>
              <p:cNvSpPr>
                <a:spLocks noChangeArrowheads="1"/>
              </p:cNvSpPr>
              <p:nvPr/>
            </p:nvSpPr>
            <p:spPr bwMode="auto">
              <a:xfrm>
                <a:off x="6131755" y="2542520"/>
                <a:ext cx="9524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2" name="Rectangle 50"/>
              <p:cNvSpPr>
                <a:spLocks noChangeArrowheads="1"/>
              </p:cNvSpPr>
              <p:nvPr/>
            </p:nvSpPr>
            <p:spPr bwMode="auto">
              <a:xfrm>
                <a:off x="6131755" y="2529820"/>
                <a:ext cx="9524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3" name="Rectangle 51"/>
              <p:cNvSpPr>
                <a:spLocks noChangeArrowheads="1"/>
              </p:cNvSpPr>
              <p:nvPr/>
            </p:nvSpPr>
            <p:spPr bwMode="auto">
              <a:xfrm>
                <a:off x="6131755" y="2529820"/>
                <a:ext cx="95243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4" name="Oval 52"/>
              <p:cNvSpPr>
                <a:spLocks noChangeArrowheads="1"/>
              </p:cNvSpPr>
              <p:nvPr/>
            </p:nvSpPr>
            <p:spPr bwMode="auto">
              <a:xfrm>
                <a:off x="6131755" y="2487489"/>
                <a:ext cx="82544" cy="82545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5" name="Rectangle 53"/>
              <p:cNvSpPr>
                <a:spLocks noChangeArrowheads="1"/>
              </p:cNvSpPr>
              <p:nvPr/>
            </p:nvSpPr>
            <p:spPr bwMode="auto">
              <a:xfrm>
                <a:off x="7420722" y="3342573"/>
                <a:ext cx="42331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6" name="Rectangle 54"/>
              <p:cNvSpPr>
                <a:spLocks noChangeArrowheads="1"/>
              </p:cNvSpPr>
              <p:nvPr/>
            </p:nvSpPr>
            <p:spPr bwMode="auto">
              <a:xfrm>
                <a:off x="7420722" y="3423002"/>
                <a:ext cx="42331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7" name="Rectangle 55"/>
              <p:cNvSpPr>
                <a:spLocks noChangeArrowheads="1"/>
              </p:cNvSpPr>
              <p:nvPr/>
            </p:nvSpPr>
            <p:spPr bwMode="auto">
              <a:xfrm>
                <a:off x="7408023" y="3355272"/>
                <a:ext cx="67729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8" name="Rectangle 56"/>
              <p:cNvSpPr>
                <a:spLocks noChangeArrowheads="1"/>
              </p:cNvSpPr>
              <p:nvPr/>
            </p:nvSpPr>
            <p:spPr bwMode="auto">
              <a:xfrm>
                <a:off x="7408023" y="3410302"/>
                <a:ext cx="67729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9" name="Rectangle 57"/>
              <p:cNvSpPr>
                <a:spLocks noChangeArrowheads="1"/>
              </p:cNvSpPr>
              <p:nvPr/>
            </p:nvSpPr>
            <p:spPr bwMode="auto">
              <a:xfrm>
                <a:off x="7395324" y="3367971"/>
                <a:ext cx="9524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0" name="Rectangle 58"/>
              <p:cNvSpPr>
                <a:spLocks noChangeArrowheads="1"/>
              </p:cNvSpPr>
              <p:nvPr/>
            </p:nvSpPr>
            <p:spPr bwMode="auto">
              <a:xfrm>
                <a:off x="7395324" y="3395486"/>
                <a:ext cx="95245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1" name="Rectangle 59"/>
              <p:cNvSpPr>
                <a:spLocks noChangeArrowheads="1"/>
              </p:cNvSpPr>
              <p:nvPr/>
            </p:nvSpPr>
            <p:spPr bwMode="auto">
              <a:xfrm>
                <a:off x="7395324" y="3382787"/>
                <a:ext cx="95245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2" name="Rectangle 60"/>
              <p:cNvSpPr>
                <a:spLocks noChangeArrowheads="1"/>
              </p:cNvSpPr>
              <p:nvPr/>
            </p:nvSpPr>
            <p:spPr bwMode="auto">
              <a:xfrm>
                <a:off x="7395324" y="3382787"/>
                <a:ext cx="95245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3" name="Oval 61"/>
              <p:cNvSpPr>
                <a:spLocks noChangeArrowheads="1"/>
              </p:cNvSpPr>
              <p:nvPr/>
            </p:nvSpPr>
            <p:spPr bwMode="auto">
              <a:xfrm>
                <a:off x="7395324" y="3342573"/>
                <a:ext cx="80428" cy="80429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4" name="Rectangle 62"/>
              <p:cNvSpPr>
                <a:spLocks noChangeArrowheads="1"/>
              </p:cNvSpPr>
              <p:nvPr/>
            </p:nvSpPr>
            <p:spPr bwMode="auto">
              <a:xfrm>
                <a:off x="2360094" y="1107503"/>
                <a:ext cx="42331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5" name="Rectangle 63"/>
              <p:cNvSpPr>
                <a:spLocks noChangeArrowheads="1"/>
              </p:cNvSpPr>
              <p:nvPr/>
            </p:nvSpPr>
            <p:spPr bwMode="auto">
              <a:xfrm>
                <a:off x="2360094" y="1187932"/>
                <a:ext cx="42331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6" name="Rectangle 64"/>
              <p:cNvSpPr>
                <a:spLocks noChangeArrowheads="1"/>
              </p:cNvSpPr>
              <p:nvPr/>
            </p:nvSpPr>
            <p:spPr bwMode="auto">
              <a:xfrm>
                <a:off x="2347395" y="1120203"/>
                <a:ext cx="67729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7" name="Rectangle 65"/>
              <p:cNvSpPr>
                <a:spLocks noChangeArrowheads="1"/>
              </p:cNvSpPr>
              <p:nvPr/>
            </p:nvSpPr>
            <p:spPr bwMode="auto">
              <a:xfrm>
                <a:off x="2347395" y="1173116"/>
                <a:ext cx="67729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8" name="Rectangle 66"/>
              <p:cNvSpPr>
                <a:spLocks noChangeArrowheads="1"/>
              </p:cNvSpPr>
              <p:nvPr/>
            </p:nvSpPr>
            <p:spPr bwMode="auto">
              <a:xfrm>
                <a:off x="2332579" y="1132902"/>
                <a:ext cx="95245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9" name="Rectangle 67"/>
              <p:cNvSpPr>
                <a:spLocks noChangeArrowheads="1"/>
              </p:cNvSpPr>
              <p:nvPr/>
            </p:nvSpPr>
            <p:spPr bwMode="auto">
              <a:xfrm>
                <a:off x="2332579" y="1160416"/>
                <a:ext cx="95245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0" name="Rectangle 68"/>
              <p:cNvSpPr>
                <a:spLocks noChangeArrowheads="1"/>
              </p:cNvSpPr>
              <p:nvPr/>
            </p:nvSpPr>
            <p:spPr bwMode="auto">
              <a:xfrm>
                <a:off x="2332579" y="1145601"/>
                <a:ext cx="9524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1" name="Rectangle 69"/>
              <p:cNvSpPr>
                <a:spLocks noChangeArrowheads="1"/>
              </p:cNvSpPr>
              <p:nvPr/>
            </p:nvSpPr>
            <p:spPr bwMode="auto">
              <a:xfrm>
                <a:off x="2332579" y="1145601"/>
                <a:ext cx="9524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2" name="Oval 70"/>
              <p:cNvSpPr>
                <a:spLocks noChangeArrowheads="1"/>
              </p:cNvSpPr>
              <p:nvPr/>
            </p:nvSpPr>
            <p:spPr bwMode="auto">
              <a:xfrm>
                <a:off x="2332579" y="1107503"/>
                <a:ext cx="82545" cy="80429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3" name="Line 71"/>
              <p:cNvSpPr>
                <a:spLocks noChangeShapeType="1"/>
              </p:cNvSpPr>
              <p:nvPr/>
            </p:nvSpPr>
            <p:spPr bwMode="auto">
              <a:xfrm>
                <a:off x="2252151" y="699010"/>
                <a:ext cx="245518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>
                <a:off x="2374909" y="699010"/>
                <a:ext cx="0" cy="895298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5" name="Line 73"/>
              <p:cNvSpPr>
                <a:spLocks noChangeShapeType="1"/>
              </p:cNvSpPr>
              <p:nvPr/>
            </p:nvSpPr>
            <p:spPr bwMode="auto">
              <a:xfrm>
                <a:off x="2252151" y="1594308"/>
                <a:ext cx="245518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6" name="Line 74"/>
              <p:cNvSpPr>
                <a:spLocks noChangeShapeType="1"/>
              </p:cNvSpPr>
              <p:nvPr/>
            </p:nvSpPr>
            <p:spPr bwMode="auto">
              <a:xfrm>
                <a:off x="3515721" y="1634522"/>
                <a:ext cx="256100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7" name="Line 75"/>
              <p:cNvSpPr>
                <a:spLocks noChangeShapeType="1"/>
              </p:cNvSpPr>
              <p:nvPr/>
            </p:nvSpPr>
            <p:spPr bwMode="auto">
              <a:xfrm>
                <a:off x="3636363" y="1634522"/>
                <a:ext cx="0" cy="58416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8" name="Line 76"/>
              <p:cNvSpPr>
                <a:spLocks noChangeShapeType="1"/>
              </p:cNvSpPr>
              <p:nvPr/>
            </p:nvSpPr>
            <p:spPr bwMode="auto">
              <a:xfrm>
                <a:off x="3515721" y="2218688"/>
                <a:ext cx="256100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9" name="Line 77"/>
              <p:cNvSpPr>
                <a:spLocks noChangeShapeType="1"/>
              </p:cNvSpPr>
              <p:nvPr/>
            </p:nvSpPr>
            <p:spPr bwMode="auto">
              <a:xfrm>
                <a:off x="4777174" y="1283176"/>
                <a:ext cx="256100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0" name="Line 78"/>
              <p:cNvSpPr>
                <a:spLocks noChangeShapeType="1"/>
              </p:cNvSpPr>
              <p:nvPr/>
            </p:nvSpPr>
            <p:spPr bwMode="auto">
              <a:xfrm>
                <a:off x="4899933" y="1283176"/>
                <a:ext cx="0" cy="1286858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1" name="Line 79"/>
              <p:cNvSpPr>
                <a:spLocks noChangeShapeType="1"/>
              </p:cNvSpPr>
              <p:nvPr/>
            </p:nvSpPr>
            <p:spPr bwMode="auto">
              <a:xfrm>
                <a:off x="4777174" y="2570034"/>
                <a:ext cx="256100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2" name="Line 80"/>
              <p:cNvSpPr>
                <a:spLocks noChangeShapeType="1"/>
              </p:cNvSpPr>
              <p:nvPr/>
            </p:nvSpPr>
            <p:spPr bwMode="auto">
              <a:xfrm>
                <a:off x="6038627" y="1920256"/>
                <a:ext cx="258217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3" name="Line 81"/>
              <p:cNvSpPr>
                <a:spLocks noChangeShapeType="1"/>
              </p:cNvSpPr>
              <p:nvPr/>
            </p:nvSpPr>
            <p:spPr bwMode="auto">
              <a:xfrm>
                <a:off x="6174085" y="1920256"/>
                <a:ext cx="0" cy="120643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4" name="Line 82"/>
              <p:cNvSpPr>
                <a:spLocks noChangeShapeType="1"/>
              </p:cNvSpPr>
              <p:nvPr/>
            </p:nvSpPr>
            <p:spPr bwMode="auto">
              <a:xfrm>
                <a:off x="6038627" y="3126686"/>
                <a:ext cx="258217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5" name="Line 83"/>
              <p:cNvSpPr>
                <a:spLocks noChangeShapeType="1"/>
              </p:cNvSpPr>
              <p:nvPr/>
            </p:nvSpPr>
            <p:spPr bwMode="auto">
              <a:xfrm>
                <a:off x="7312779" y="3192298"/>
                <a:ext cx="245518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6" name="Line 84"/>
              <p:cNvSpPr>
                <a:spLocks noChangeShapeType="1"/>
              </p:cNvSpPr>
              <p:nvPr/>
            </p:nvSpPr>
            <p:spPr bwMode="auto">
              <a:xfrm>
                <a:off x="7435538" y="3192298"/>
                <a:ext cx="0" cy="378862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7" name="Line 85"/>
              <p:cNvSpPr>
                <a:spLocks noChangeShapeType="1"/>
              </p:cNvSpPr>
              <p:nvPr/>
            </p:nvSpPr>
            <p:spPr bwMode="auto">
              <a:xfrm>
                <a:off x="7312779" y="3571160"/>
                <a:ext cx="245518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8" name="Line 86"/>
              <p:cNvSpPr>
                <a:spLocks noChangeShapeType="1"/>
              </p:cNvSpPr>
              <p:nvPr/>
            </p:nvSpPr>
            <p:spPr bwMode="auto">
              <a:xfrm>
                <a:off x="8576348" y="3423002"/>
                <a:ext cx="24340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9" name="Line 87"/>
              <p:cNvSpPr>
                <a:spLocks noChangeShapeType="1"/>
              </p:cNvSpPr>
              <p:nvPr/>
            </p:nvSpPr>
            <p:spPr bwMode="auto">
              <a:xfrm>
                <a:off x="8696991" y="3423002"/>
                <a:ext cx="0" cy="433891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0" name="Line 88"/>
              <p:cNvSpPr>
                <a:spLocks noChangeShapeType="1"/>
              </p:cNvSpPr>
              <p:nvPr/>
            </p:nvSpPr>
            <p:spPr bwMode="auto">
              <a:xfrm>
                <a:off x="8576348" y="3856892"/>
                <a:ext cx="243402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1" name="Line 89"/>
              <p:cNvSpPr>
                <a:spLocks noChangeShapeType="1"/>
              </p:cNvSpPr>
              <p:nvPr/>
            </p:nvSpPr>
            <p:spPr bwMode="auto">
              <a:xfrm>
                <a:off x="9837802" y="4739491"/>
                <a:ext cx="256101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2" name="Line 90"/>
              <p:cNvSpPr>
                <a:spLocks noChangeShapeType="1"/>
              </p:cNvSpPr>
              <p:nvPr/>
            </p:nvSpPr>
            <p:spPr bwMode="auto">
              <a:xfrm>
                <a:off x="9960560" y="4739491"/>
                <a:ext cx="0" cy="893181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3" name="Line 91"/>
              <p:cNvSpPr>
                <a:spLocks noChangeShapeType="1"/>
              </p:cNvSpPr>
              <p:nvPr/>
            </p:nvSpPr>
            <p:spPr bwMode="auto">
              <a:xfrm>
                <a:off x="9837802" y="5632673"/>
                <a:ext cx="256101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4" name="Line 92"/>
              <p:cNvSpPr>
                <a:spLocks noChangeShapeType="1"/>
              </p:cNvSpPr>
              <p:nvPr/>
            </p:nvSpPr>
            <p:spPr bwMode="auto">
              <a:xfrm flipV="1">
                <a:off x="1615075" y="455608"/>
                <a:ext cx="0" cy="5420466"/>
              </a:xfrm>
              <a:prstGeom prst="line">
                <a:avLst/>
              </a:prstGeom>
              <a:noFill/>
              <a:ln w="14288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0036" name="Rectangle 93"/>
              <p:cNvSpPr>
                <a:spLocks noChangeArrowheads="1"/>
              </p:cNvSpPr>
              <p:nvPr/>
            </p:nvSpPr>
            <p:spPr bwMode="auto">
              <a:xfrm>
                <a:off x="1318782" y="5292725"/>
                <a:ext cx="11328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4</a:t>
                </a:r>
                <a:endParaRPr lang="pt-PT" altLang="pt-PT"/>
              </a:p>
            </p:txBody>
          </p:sp>
          <p:sp>
            <p:nvSpPr>
              <p:cNvPr id="40037" name="Rectangle 94"/>
              <p:cNvSpPr>
                <a:spLocks noChangeArrowheads="1"/>
              </p:cNvSpPr>
              <p:nvPr/>
            </p:nvSpPr>
            <p:spPr bwMode="auto">
              <a:xfrm>
                <a:off x="1318782" y="3748089"/>
                <a:ext cx="11328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6</a:t>
                </a:r>
                <a:endParaRPr lang="pt-PT" altLang="pt-PT"/>
              </a:p>
            </p:txBody>
          </p:sp>
          <p:sp>
            <p:nvSpPr>
              <p:cNvPr id="40038" name="Rectangle 95"/>
              <p:cNvSpPr>
                <a:spLocks noChangeArrowheads="1"/>
              </p:cNvSpPr>
              <p:nvPr/>
            </p:nvSpPr>
            <p:spPr bwMode="auto">
              <a:xfrm>
                <a:off x="1318782" y="2203450"/>
                <a:ext cx="11328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8</a:t>
                </a:r>
                <a:endParaRPr lang="pt-PT" altLang="pt-PT"/>
              </a:p>
            </p:txBody>
          </p:sp>
          <p:sp>
            <p:nvSpPr>
              <p:cNvPr id="40039" name="Rectangle 96"/>
              <p:cNvSpPr>
                <a:spLocks noChangeArrowheads="1"/>
              </p:cNvSpPr>
              <p:nvPr/>
            </p:nvSpPr>
            <p:spPr bwMode="auto">
              <a:xfrm>
                <a:off x="1237819" y="644524"/>
                <a:ext cx="22655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10</a:t>
                </a:r>
                <a:endParaRPr lang="pt-PT" altLang="pt-PT"/>
              </a:p>
            </p:txBody>
          </p:sp>
          <p:sp>
            <p:nvSpPr>
              <p:cNvPr id="99" name="Line 97"/>
              <p:cNvSpPr>
                <a:spLocks noChangeShapeType="1"/>
              </p:cNvSpPr>
              <p:nvPr/>
            </p:nvSpPr>
            <p:spPr bwMode="auto">
              <a:xfrm>
                <a:off x="1560045" y="5361755"/>
                <a:ext cx="55030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0" name="Line 98"/>
              <p:cNvSpPr>
                <a:spLocks noChangeShapeType="1"/>
              </p:cNvSpPr>
              <p:nvPr/>
            </p:nvSpPr>
            <p:spPr bwMode="auto">
              <a:xfrm>
                <a:off x="1560045" y="3816679"/>
                <a:ext cx="55030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1" name="Line 99"/>
              <p:cNvSpPr>
                <a:spLocks noChangeShapeType="1"/>
              </p:cNvSpPr>
              <p:nvPr/>
            </p:nvSpPr>
            <p:spPr bwMode="auto">
              <a:xfrm>
                <a:off x="1560045" y="2271602"/>
                <a:ext cx="55030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2" name="Line 100"/>
              <p:cNvSpPr>
                <a:spLocks noChangeShapeType="1"/>
              </p:cNvSpPr>
              <p:nvPr/>
            </p:nvSpPr>
            <p:spPr bwMode="auto">
              <a:xfrm>
                <a:off x="1560045" y="713826"/>
                <a:ext cx="55030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3" name="Line 101"/>
              <p:cNvSpPr>
                <a:spLocks noChangeShapeType="1"/>
              </p:cNvSpPr>
              <p:nvPr/>
            </p:nvSpPr>
            <p:spPr bwMode="auto">
              <a:xfrm>
                <a:off x="1615075" y="5876074"/>
                <a:ext cx="9103204" cy="0"/>
              </a:xfrm>
              <a:prstGeom prst="line">
                <a:avLst/>
              </a:prstGeom>
              <a:noFill/>
              <a:ln w="14288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4" name="Line 102"/>
              <p:cNvSpPr>
                <a:spLocks noChangeShapeType="1"/>
              </p:cNvSpPr>
              <p:nvPr/>
            </p:nvSpPr>
            <p:spPr bwMode="auto">
              <a:xfrm flipV="1">
                <a:off x="2374909" y="5876074"/>
                <a:ext cx="0" cy="5503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5" name="Line 103"/>
              <p:cNvSpPr>
                <a:spLocks noChangeShapeType="1"/>
              </p:cNvSpPr>
              <p:nvPr/>
            </p:nvSpPr>
            <p:spPr bwMode="auto">
              <a:xfrm flipV="1">
                <a:off x="3636363" y="5876074"/>
                <a:ext cx="0" cy="5503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6" name="Line 104"/>
              <p:cNvSpPr>
                <a:spLocks noChangeShapeType="1"/>
              </p:cNvSpPr>
              <p:nvPr/>
            </p:nvSpPr>
            <p:spPr bwMode="auto">
              <a:xfrm flipV="1">
                <a:off x="4899933" y="5876074"/>
                <a:ext cx="0" cy="5503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7" name="Line 105"/>
              <p:cNvSpPr>
                <a:spLocks noChangeShapeType="1"/>
              </p:cNvSpPr>
              <p:nvPr/>
            </p:nvSpPr>
            <p:spPr bwMode="auto">
              <a:xfrm flipV="1">
                <a:off x="6174085" y="5876074"/>
                <a:ext cx="0" cy="5503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8" name="Line 106"/>
              <p:cNvSpPr>
                <a:spLocks noChangeShapeType="1"/>
              </p:cNvSpPr>
              <p:nvPr/>
            </p:nvSpPr>
            <p:spPr bwMode="auto">
              <a:xfrm flipV="1">
                <a:off x="7435538" y="5876074"/>
                <a:ext cx="0" cy="5503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9" name="Line 107"/>
              <p:cNvSpPr>
                <a:spLocks noChangeShapeType="1"/>
              </p:cNvSpPr>
              <p:nvPr/>
            </p:nvSpPr>
            <p:spPr bwMode="auto">
              <a:xfrm flipV="1">
                <a:off x="8696991" y="5876074"/>
                <a:ext cx="0" cy="5503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0" name="Line 108"/>
              <p:cNvSpPr>
                <a:spLocks noChangeShapeType="1"/>
              </p:cNvSpPr>
              <p:nvPr/>
            </p:nvSpPr>
            <p:spPr bwMode="auto">
              <a:xfrm flipV="1">
                <a:off x="9960560" y="5876074"/>
                <a:ext cx="0" cy="5503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0052" name="Rectangle 109"/>
              <p:cNvSpPr>
                <a:spLocks noChangeArrowheads="1"/>
              </p:cNvSpPr>
              <p:nvPr/>
            </p:nvSpPr>
            <p:spPr bwMode="auto">
              <a:xfrm>
                <a:off x="2060144" y="5970589"/>
                <a:ext cx="6583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Control</a:t>
                </a:r>
                <a:endParaRPr lang="pt-PT" altLang="pt-PT"/>
              </a:p>
            </p:txBody>
          </p:sp>
          <p:sp>
            <p:nvSpPr>
              <p:cNvPr id="40053" name="Rectangle 110"/>
              <p:cNvSpPr>
                <a:spLocks noChangeArrowheads="1"/>
              </p:cNvSpPr>
              <p:nvPr/>
            </p:nvSpPr>
            <p:spPr bwMode="auto">
              <a:xfrm>
                <a:off x="3477782" y="5970589"/>
                <a:ext cx="32914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10s</a:t>
                </a:r>
                <a:endParaRPr lang="pt-PT" altLang="pt-PT"/>
              </a:p>
            </p:txBody>
          </p:sp>
          <p:sp>
            <p:nvSpPr>
              <p:cNvPr id="40054" name="Rectangle 111"/>
              <p:cNvSpPr>
                <a:spLocks noChangeArrowheads="1"/>
              </p:cNvSpPr>
              <p:nvPr/>
            </p:nvSpPr>
            <p:spPr bwMode="auto">
              <a:xfrm>
                <a:off x="4739844" y="5970589"/>
                <a:ext cx="32914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20s</a:t>
                </a:r>
                <a:endParaRPr lang="pt-PT" altLang="pt-PT"/>
              </a:p>
            </p:txBody>
          </p:sp>
          <p:sp>
            <p:nvSpPr>
              <p:cNvPr id="40055" name="Rectangle 112"/>
              <p:cNvSpPr>
                <a:spLocks noChangeArrowheads="1"/>
              </p:cNvSpPr>
              <p:nvPr/>
            </p:nvSpPr>
            <p:spPr bwMode="auto">
              <a:xfrm>
                <a:off x="6014605" y="5970589"/>
                <a:ext cx="32914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30s</a:t>
                </a:r>
                <a:endParaRPr lang="pt-PT" altLang="pt-PT"/>
              </a:p>
            </p:txBody>
          </p:sp>
          <p:sp>
            <p:nvSpPr>
              <p:cNvPr id="40056" name="Rectangle 113"/>
              <p:cNvSpPr>
                <a:spLocks noChangeArrowheads="1"/>
              </p:cNvSpPr>
              <p:nvPr/>
            </p:nvSpPr>
            <p:spPr bwMode="auto">
              <a:xfrm>
                <a:off x="7276669" y="5970589"/>
                <a:ext cx="32914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60s</a:t>
                </a:r>
                <a:endParaRPr lang="pt-PT" altLang="pt-PT"/>
              </a:p>
            </p:txBody>
          </p:sp>
          <p:sp>
            <p:nvSpPr>
              <p:cNvPr id="40057" name="Rectangle 114"/>
              <p:cNvSpPr>
                <a:spLocks noChangeArrowheads="1"/>
              </p:cNvSpPr>
              <p:nvPr/>
            </p:nvSpPr>
            <p:spPr bwMode="auto">
              <a:xfrm>
                <a:off x="8491105" y="5970589"/>
                <a:ext cx="44242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120s</a:t>
                </a:r>
                <a:endParaRPr lang="pt-PT" altLang="pt-PT"/>
              </a:p>
            </p:txBody>
          </p:sp>
          <p:sp>
            <p:nvSpPr>
              <p:cNvPr id="40058" name="Rectangle 115"/>
              <p:cNvSpPr>
                <a:spLocks noChangeArrowheads="1"/>
              </p:cNvSpPr>
              <p:nvPr/>
            </p:nvSpPr>
            <p:spPr bwMode="auto">
              <a:xfrm>
                <a:off x="9753169" y="5970589"/>
                <a:ext cx="44242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180s</a:t>
                </a:r>
                <a:endParaRPr lang="pt-PT" altLang="pt-PT"/>
              </a:p>
            </p:txBody>
          </p:sp>
          <p:sp>
            <p:nvSpPr>
              <p:cNvPr id="118" name="Rectangle 116"/>
              <p:cNvSpPr>
                <a:spLocks noChangeArrowheads="1"/>
              </p:cNvSpPr>
              <p:nvPr/>
            </p:nvSpPr>
            <p:spPr bwMode="auto">
              <a:xfrm>
                <a:off x="5333821" y="6318433"/>
                <a:ext cx="1602215" cy="368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dirty="0" err="1">
                    <a:solidFill>
                      <a:srgbClr val="000000"/>
                    </a:solidFill>
                    <a:cs typeface="+mn-cs"/>
                  </a:rPr>
                  <a:t>Treatments</a:t>
                </a:r>
                <a:r>
                  <a:rPr lang="pt-PT" altLang="pt-PT" sz="1200" dirty="0">
                    <a:solidFill>
                      <a:srgbClr val="000000"/>
                    </a:solidFill>
                    <a:cs typeface="+mn-cs"/>
                  </a:rPr>
                  <a:t> </a:t>
                </a:r>
                <a:endParaRPr lang="pt-PT" altLang="pt-PT" sz="1350" dirty="0">
                  <a:cs typeface="+mn-cs"/>
                </a:endParaRPr>
              </a:p>
            </p:txBody>
          </p:sp>
          <p:sp>
            <p:nvSpPr>
              <p:cNvPr id="40060" name="Rectangle 117"/>
              <p:cNvSpPr>
                <a:spLocks noChangeArrowheads="1"/>
              </p:cNvSpPr>
              <p:nvPr/>
            </p:nvSpPr>
            <p:spPr bwMode="auto">
              <a:xfrm rot="-5400000">
                <a:off x="-777368" y="2980015"/>
                <a:ext cx="33001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>
                    <a:solidFill>
                      <a:srgbClr val="000000"/>
                    </a:solidFill>
                  </a:rPr>
                  <a:t>Dehiscence Time (days)</a:t>
                </a:r>
                <a:endParaRPr lang="pt-PT" altLang="pt-PT" sz="2100"/>
              </a:p>
            </p:txBody>
          </p:sp>
        </p:grpSp>
        <p:sp>
          <p:nvSpPr>
            <p:cNvPr id="121" name="CaixaDeTexto 120"/>
            <p:cNvSpPr txBox="1"/>
            <p:nvPr/>
          </p:nvSpPr>
          <p:spPr>
            <a:xfrm>
              <a:off x="2235218" y="379413"/>
              <a:ext cx="467754" cy="4000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a</a:t>
              </a:r>
            </a:p>
          </p:txBody>
        </p:sp>
        <p:sp>
          <p:nvSpPr>
            <p:cNvPr id="122" name="CaixaDeTexto 121"/>
            <p:cNvSpPr txBox="1"/>
            <p:nvPr/>
          </p:nvSpPr>
          <p:spPr>
            <a:xfrm>
              <a:off x="3509371" y="1287409"/>
              <a:ext cx="467754" cy="4000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a</a:t>
              </a:r>
            </a:p>
          </p:txBody>
        </p:sp>
        <p:sp>
          <p:nvSpPr>
            <p:cNvPr id="123" name="CaixaDeTexto 122"/>
            <p:cNvSpPr txBox="1"/>
            <p:nvPr/>
          </p:nvSpPr>
          <p:spPr>
            <a:xfrm>
              <a:off x="4686162" y="957228"/>
              <a:ext cx="467754" cy="6772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 err="1">
                  <a:latin typeface="+mn-lt"/>
                  <a:cs typeface="+mn-cs"/>
                </a:rPr>
                <a:t>ab</a:t>
              </a:r>
              <a:endParaRPr lang="pt-PT" sz="1350" dirty="0">
                <a:latin typeface="+mn-lt"/>
                <a:cs typeface="+mn-cs"/>
              </a:endParaRPr>
            </a:p>
          </p:txBody>
        </p:sp>
        <p:sp>
          <p:nvSpPr>
            <p:cNvPr id="124" name="CaixaDeTexto 123"/>
            <p:cNvSpPr txBox="1"/>
            <p:nvPr/>
          </p:nvSpPr>
          <p:spPr>
            <a:xfrm>
              <a:off x="5951849" y="1592191"/>
              <a:ext cx="467754" cy="6772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 err="1">
                  <a:latin typeface="+mn-lt"/>
                  <a:cs typeface="+mn-cs"/>
                </a:rPr>
                <a:t>ab</a:t>
              </a:r>
              <a:endParaRPr lang="pt-PT" sz="1350" dirty="0">
                <a:latin typeface="+mn-lt"/>
                <a:cs typeface="+mn-cs"/>
              </a:endParaRPr>
            </a:p>
          </p:txBody>
        </p:sp>
        <p:sp>
          <p:nvSpPr>
            <p:cNvPr id="125" name="CaixaDeTexto 124"/>
            <p:cNvSpPr txBox="1"/>
            <p:nvPr/>
          </p:nvSpPr>
          <p:spPr>
            <a:xfrm>
              <a:off x="7223885" y="2866350"/>
              <a:ext cx="467753" cy="4000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 err="1">
                  <a:latin typeface="+mn-lt"/>
                  <a:cs typeface="+mn-cs"/>
                </a:rPr>
                <a:t>bc</a:t>
              </a:r>
              <a:endParaRPr lang="pt-PT" sz="1350" dirty="0">
                <a:latin typeface="+mn-lt"/>
                <a:cs typeface="+mn-cs"/>
              </a:endParaRPr>
            </a:p>
          </p:txBody>
        </p:sp>
        <p:sp>
          <p:nvSpPr>
            <p:cNvPr id="126" name="CaixaDeTexto 125"/>
            <p:cNvSpPr txBox="1"/>
            <p:nvPr/>
          </p:nvSpPr>
          <p:spPr>
            <a:xfrm>
              <a:off x="8495920" y="3080122"/>
              <a:ext cx="467754" cy="4000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 err="1">
                  <a:latin typeface="+mn-lt"/>
                  <a:cs typeface="+mn-cs"/>
                </a:rPr>
                <a:t>bc</a:t>
              </a:r>
              <a:endParaRPr lang="pt-PT" sz="1350" dirty="0">
                <a:latin typeface="+mn-lt"/>
                <a:cs typeface="+mn-cs"/>
              </a:endParaRPr>
            </a:p>
          </p:txBody>
        </p:sp>
        <p:sp>
          <p:nvSpPr>
            <p:cNvPr id="127" name="CaixaDeTexto 126"/>
            <p:cNvSpPr txBox="1"/>
            <p:nvPr/>
          </p:nvSpPr>
          <p:spPr>
            <a:xfrm>
              <a:off x="9755257" y="4400844"/>
              <a:ext cx="469870" cy="4000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 err="1">
                  <a:latin typeface="+mn-lt"/>
                  <a:cs typeface="+mn-cs"/>
                </a:rPr>
                <a:t>bc</a:t>
              </a:r>
              <a:endParaRPr lang="pt-PT" sz="1350" dirty="0">
                <a:latin typeface="+mn-lt"/>
                <a:cs typeface="+mn-cs"/>
              </a:endParaRPr>
            </a:p>
          </p:txBody>
        </p:sp>
      </p:grpSp>
      <p:sp>
        <p:nvSpPr>
          <p:cNvPr id="39938" name="CaixaDeTexto 2"/>
          <p:cNvSpPr txBox="1">
            <a:spLocks noChangeArrowheads="1"/>
          </p:cNvSpPr>
          <p:nvPr/>
        </p:nvSpPr>
        <p:spPr bwMode="auto">
          <a:xfrm>
            <a:off x="6827838" y="1441450"/>
            <a:ext cx="210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i="1">
                <a:latin typeface="Calibri" pitchFamily="34" charset="0"/>
              </a:rPr>
              <a:t>Hakea sericea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Grupo 2"/>
          <p:cNvGrpSpPr>
            <a:grpSpLocks/>
          </p:cNvGrpSpPr>
          <p:nvPr/>
        </p:nvGrpSpPr>
        <p:grpSpPr bwMode="auto">
          <a:xfrm>
            <a:off x="34925" y="1073150"/>
            <a:ext cx="8367713" cy="4941888"/>
            <a:chOff x="345971" y="287606"/>
            <a:chExt cx="10857020" cy="6588532"/>
          </a:xfrm>
        </p:grpSpPr>
        <p:grpSp>
          <p:nvGrpSpPr>
            <p:cNvPr id="40962" name="Grupo 123"/>
            <p:cNvGrpSpPr>
              <a:grpSpLocks/>
            </p:cNvGrpSpPr>
            <p:nvPr/>
          </p:nvGrpSpPr>
          <p:grpSpPr bwMode="auto">
            <a:xfrm>
              <a:off x="345971" y="304800"/>
              <a:ext cx="10857020" cy="6571338"/>
              <a:chOff x="345971" y="304800"/>
              <a:chExt cx="10857020" cy="6571338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568426" y="304537"/>
                <a:ext cx="10634565" cy="6438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0972" name="Rectangle 5"/>
              <p:cNvSpPr>
                <a:spLocks noChangeArrowheads="1"/>
              </p:cNvSpPr>
              <p:nvPr/>
            </p:nvSpPr>
            <p:spPr bwMode="auto">
              <a:xfrm>
                <a:off x="568327" y="304800"/>
                <a:ext cx="10588627" cy="635635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pt-PT">
                  <a:latin typeface="Calibri" pitchFamily="34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568426" y="304537"/>
                <a:ext cx="10589251" cy="6355722"/>
              </a:xfrm>
              <a:prstGeom prst="rect">
                <a:avLst/>
              </a:prstGeom>
              <a:noFill/>
              <a:ln w="142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239909" y="406127"/>
                <a:ext cx="9800360" cy="55980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3402662" y="4226333"/>
                <a:ext cx="4119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3402662" y="4313108"/>
                <a:ext cx="41195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3388244" y="4241148"/>
                <a:ext cx="72091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3388244" y="4298293"/>
                <a:ext cx="72091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3371766" y="4253847"/>
                <a:ext cx="102988" cy="169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3371766" y="4285594"/>
                <a:ext cx="102988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3371766" y="4270778"/>
                <a:ext cx="102988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3371766" y="4270778"/>
                <a:ext cx="102988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8" name="Oval 16"/>
              <p:cNvSpPr>
                <a:spLocks noChangeArrowheads="1"/>
              </p:cNvSpPr>
              <p:nvPr/>
            </p:nvSpPr>
            <p:spPr bwMode="auto">
              <a:xfrm>
                <a:off x="3371766" y="4226333"/>
                <a:ext cx="88569" cy="86774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8848679" y="1019900"/>
                <a:ext cx="45315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8848679" y="1106675"/>
                <a:ext cx="4531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8834262" y="1032599"/>
                <a:ext cx="74152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8834262" y="1091859"/>
                <a:ext cx="74152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8819843" y="1047415"/>
                <a:ext cx="100929" cy="169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8819843" y="1077045"/>
                <a:ext cx="100929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8819843" y="1064346"/>
                <a:ext cx="100929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8819843" y="1064346"/>
                <a:ext cx="100929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7" name="Oval 25"/>
              <p:cNvSpPr>
                <a:spLocks noChangeArrowheads="1"/>
              </p:cNvSpPr>
              <p:nvPr/>
            </p:nvSpPr>
            <p:spPr bwMode="auto">
              <a:xfrm>
                <a:off x="8819843" y="1019900"/>
                <a:ext cx="88571" cy="86775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10208124" y="5320541"/>
                <a:ext cx="43256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10208124" y="5407317"/>
                <a:ext cx="43256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10193706" y="5333240"/>
                <a:ext cx="72091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10193706" y="5392501"/>
                <a:ext cx="72091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10179287" y="5348056"/>
                <a:ext cx="100929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10179287" y="5377686"/>
                <a:ext cx="100929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10179287" y="5362870"/>
                <a:ext cx="100929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10179287" y="5362870"/>
                <a:ext cx="100929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6" name="Oval 34"/>
              <p:cNvSpPr>
                <a:spLocks noChangeArrowheads="1"/>
              </p:cNvSpPr>
              <p:nvPr/>
            </p:nvSpPr>
            <p:spPr bwMode="auto">
              <a:xfrm>
                <a:off x="10179287" y="5320541"/>
                <a:ext cx="86510" cy="86775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7" name="Rectangle 35"/>
              <p:cNvSpPr>
                <a:spLocks noChangeArrowheads="1"/>
              </p:cNvSpPr>
              <p:nvPr/>
            </p:nvSpPr>
            <p:spPr bwMode="auto">
              <a:xfrm>
                <a:off x="4760047" y="3642191"/>
                <a:ext cx="43254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8" name="Rectangle 36"/>
              <p:cNvSpPr>
                <a:spLocks noChangeArrowheads="1"/>
              </p:cNvSpPr>
              <p:nvPr/>
            </p:nvSpPr>
            <p:spPr bwMode="auto">
              <a:xfrm>
                <a:off x="4760047" y="3731082"/>
                <a:ext cx="43254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9" name="Rectangle 37"/>
              <p:cNvSpPr>
                <a:spLocks noChangeArrowheads="1"/>
              </p:cNvSpPr>
              <p:nvPr/>
            </p:nvSpPr>
            <p:spPr bwMode="auto">
              <a:xfrm>
                <a:off x="4745628" y="3657006"/>
                <a:ext cx="72092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0" name="Rectangle 38"/>
              <p:cNvSpPr>
                <a:spLocks noChangeArrowheads="1"/>
              </p:cNvSpPr>
              <p:nvPr/>
            </p:nvSpPr>
            <p:spPr bwMode="auto">
              <a:xfrm>
                <a:off x="4745628" y="3716267"/>
                <a:ext cx="72092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1" name="Rectangle 39"/>
              <p:cNvSpPr>
                <a:spLocks noChangeArrowheads="1"/>
              </p:cNvSpPr>
              <p:nvPr/>
            </p:nvSpPr>
            <p:spPr bwMode="auto">
              <a:xfrm>
                <a:off x="4731211" y="3671822"/>
                <a:ext cx="100928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2" name="Rectangle 40"/>
              <p:cNvSpPr>
                <a:spLocks noChangeArrowheads="1"/>
              </p:cNvSpPr>
              <p:nvPr/>
            </p:nvSpPr>
            <p:spPr bwMode="auto">
              <a:xfrm>
                <a:off x="4731211" y="3701452"/>
                <a:ext cx="100928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3" name="Rectangle 41"/>
              <p:cNvSpPr>
                <a:spLocks noChangeArrowheads="1"/>
              </p:cNvSpPr>
              <p:nvPr/>
            </p:nvSpPr>
            <p:spPr bwMode="auto">
              <a:xfrm>
                <a:off x="4731211" y="3686636"/>
                <a:ext cx="100928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4" name="Rectangle 42"/>
              <p:cNvSpPr>
                <a:spLocks noChangeArrowheads="1"/>
              </p:cNvSpPr>
              <p:nvPr/>
            </p:nvSpPr>
            <p:spPr bwMode="auto">
              <a:xfrm>
                <a:off x="4731211" y="3686636"/>
                <a:ext cx="100928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5" name="Oval 43"/>
              <p:cNvSpPr>
                <a:spLocks noChangeArrowheads="1"/>
              </p:cNvSpPr>
              <p:nvPr/>
            </p:nvSpPr>
            <p:spPr bwMode="auto">
              <a:xfrm>
                <a:off x="4731211" y="3642191"/>
                <a:ext cx="86510" cy="88891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6" name="Rectangle 44"/>
              <p:cNvSpPr>
                <a:spLocks noChangeArrowheads="1"/>
              </p:cNvSpPr>
              <p:nvPr/>
            </p:nvSpPr>
            <p:spPr bwMode="auto">
              <a:xfrm>
                <a:off x="6131850" y="2768094"/>
                <a:ext cx="45315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7" name="Rectangle 45"/>
              <p:cNvSpPr>
                <a:spLocks noChangeArrowheads="1"/>
              </p:cNvSpPr>
              <p:nvPr/>
            </p:nvSpPr>
            <p:spPr bwMode="auto">
              <a:xfrm>
                <a:off x="6131850" y="2854869"/>
                <a:ext cx="4531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8" name="Rectangle 46"/>
              <p:cNvSpPr>
                <a:spLocks noChangeArrowheads="1"/>
              </p:cNvSpPr>
              <p:nvPr/>
            </p:nvSpPr>
            <p:spPr bwMode="auto">
              <a:xfrm>
                <a:off x="6117431" y="2782910"/>
                <a:ext cx="74152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9" name="Rectangle 47"/>
              <p:cNvSpPr>
                <a:spLocks noChangeArrowheads="1"/>
              </p:cNvSpPr>
              <p:nvPr/>
            </p:nvSpPr>
            <p:spPr bwMode="auto">
              <a:xfrm>
                <a:off x="6117431" y="2842170"/>
                <a:ext cx="74152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0" name="Rectangle 48"/>
              <p:cNvSpPr>
                <a:spLocks noChangeArrowheads="1"/>
              </p:cNvSpPr>
              <p:nvPr/>
            </p:nvSpPr>
            <p:spPr bwMode="auto">
              <a:xfrm>
                <a:off x="6103014" y="2797724"/>
                <a:ext cx="102988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1" name="Rectangle 49"/>
              <p:cNvSpPr>
                <a:spLocks noChangeArrowheads="1"/>
              </p:cNvSpPr>
              <p:nvPr/>
            </p:nvSpPr>
            <p:spPr bwMode="auto">
              <a:xfrm>
                <a:off x="6103014" y="2827354"/>
                <a:ext cx="102988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2" name="Rectangle 50"/>
              <p:cNvSpPr>
                <a:spLocks noChangeArrowheads="1"/>
              </p:cNvSpPr>
              <p:nvPr/>
            </p:nvSpPr>
            <p:spPr bwMode="auto">
              <a:xfrm>
                <a:off x="6103014" y="2810423"/>
                <a:ext cx="102988" cy="169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3" name="Rectangle 51"/>
              <p:cNvSpPr>
                <a:spLocks noChangeArrowheads="1"/>
              </p:cNvSpPr>
              <p:nvPr/>
            </p:nvSpPr>
            <p:spPr bwMode="auto">
              <a:xfrm>
                <a:off x="6103014" y="2810423"/>
                <a:ext cx="102988" cy="169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4" name="Oval 52"/>
              <p:cNvSpPr>
                <a:spLocks noChangeArrowheads="1"/>
              </p:cNvSpPr>
              <p:nvPr/>
            </p:nvSpPr>
            <p:spPr bwMode="auto">
              <a:xfrm>
                <a:off x="6103014" y="2768094"/>
                <a:ext cx="88569" cy="86775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5" name="Rectangle 53"/>
              <p:cNvSpPr>
                <a:spLocks noChangeArrowheads="1"/>
              </p:cNvSpPr>
              <p:nvPr/>
            </p:nvSpPr>
            <p:spPr bwMode="auto">
              <a:xfrm>
                <a:off x="7491295" y="1631557"/>
                <a:ext cx="43254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6" name="Rectangle 54"/>
              <p:cNvSpPr>
                <a:spLocks noChangeArrowheads="1"/>
              </p:cNvSpPr>
              <p:nvPr/>
            </p:nvSpPr>
            <p:spPr bwMode="auto">
              <a:xfrm>
                <a:off x="7491295" y="1718331"/>
                <a:ext cx="43254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7" name="Rectangle 55"/>
              <p:cNvSpPr>
                <a:spLocks noChangeArrowheads="1"/>
              </p:cNvSpPr>
              <p:nvPr/>
            </p:nvSpPr>
            <p:spPr bwMode="auto">
              <a:xfrm>
                <a:off x="7476876" y="1646371"/>
                <a:ext cx="74152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8" name="Rectangle 56"/>
              <p:cNvSpPr>
                <a:spLocks noChangeArrowheads="1"/>
              </p:cNvSpPr>
              <p:nvPr/>
            </p:nvSpPr>
            <p:spPr bwMode="auto">
              <a:xfrm>
                <a:off x="7476876" y="1705632"/>
                <a:ext cx="74152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9" name="Rectangle 57"/>
              <p:cNvSpPr>
                <a:spLocks noChangeArrowheads="1"/>
              </p:cNvSpPr>
              <p:nvPr/>
            </p:nvSpPr>
            <p:spPr bwMode="auto">
              <a:xfrm>
                <a:off x="7460398" y="1661187"/>
                <a:ext cx="105049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0" name="Rectangle 58"/>
              <p:cNvSpPr>
                <a:spLocks noChangeArrowheads="1"/>
              </p:cNvSpPr>
              <p:nvPr/>
            </p:nvSpPr>
            <p:spPr bwMode="auto">
              <a:xfrm>
                <a:off x="7460398" y="1688700"/>
                <a:ext cx="105049" cy="169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1" name="Rectangle 59"/>
              <p:cNvSpPr>
                <a:spLocks noChangeArrowheads="1"/>
              </p:cNvSpPr>
              <p:nvPr/>
            </p:nvSpPr>
            <p:spPr bwMode="auto">
              <a:xfrm>
                <a:off x="7460398" y="1673886"/>
                <a:ext cx="105049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2" name="Rectangle 60"/>
              <p:cNvSpPr>
                <a:spLocks noChangeArrowheads="1"/>
              </p:cNvSpPr>
              <p:nvPr/>
            </p:nvSpPr>
            <p:spPr bwMode="auto">
              <a:xfrm>
                <a:off x="7460398" y="1673886"/>
                <a:ext cx="105049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3" name="Oval 61"/>
              <p:cNvSpPr>
                <a:spLocks noChangeArrowheads="1"/>
              </p:cNvSpPr>
              <p:nvPr/>
            </p:nvSpPr>
            <p:spPr bwMode="auto">
              <a:xfrm>
                <a:off x="7460398" y="1631557"/>
                <a:ext cx="90630" cy="86774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4" name="Rectangle 62"/>
              <p:cNvSpPr>
                <a:spLocks noChangeArrowheads="1"/>
              </p:cNvSpPr>
              <p:nvPr/>
            </p:nvSpPr>
            <p:spPr bwMode="auto">
              <a:xfrm>
                <a:off x="2043217" y="4867619"/>
                <a:ext cx="45315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5" name="Rectangle 63"/>
              <p:cNvSpPr>
                <a:spLocks noChangeArrowheads="1"/>
              </p:cNvSpPr>
              <p:nvPr/>
            </p:nvSpPr>
            <p:spPr bwMode="auto">
              <a:xfrm>
                <a:off x="2043217" y="4954395"/>
                <a:ext cx="45315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6" name="Rectangle 64"/>
              <p:cNvSpPr>
                <a:spLocks noChangeArrowheads="1"/>
              </p:cNvSpPr>
              <p:nvPr/>
            </p:nvSpPr>
            <p:spPr bwMode="auto">
              <a:xfrm>
                <a:off x="2028799" y="4882435"/>
                <a:ext cx="72091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7" name="Rectangle 65"/>
              <p:cNvSpPr>
                <a:spLocks noChangeArrowheads="1"/>
              </p:cNvSpPr>
              <p:nvPr/>
            </p:nvSpPr>
            <p:spPr bwMode="auto">
              <a:xfrm>
                <a:off x="2028799" y="4939579"/>
                <a:ext cx="72091" cy="148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8" name="Rectangle 66"/>
              <p:cNvSpPr>
                <a:spLocks noChangeArrowheads="1"/>
              </p:cNvSpPr>
              <p:nvPr/>
            </p:nvSpPr>
            <p:spPr bwMode="auto">
              <a:xfrm>
                <a:off x="2014380" y="4895134"/>
                <a:ext cx="100929" cy="169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9" name="Rectangle 67"/>
              <p:cNvSpPr>
                <a:spLocks noChangeArrowheads="1"/>
              </p:cNvSpPr>
              <p:nvPr/>
            </p:nvSpPr>
            <p:spPr bwMode="auto">
              <a:xfrm>
                <a:off x="2014380" y="4926880"/>
                <a:ext cx="100929" cy="1269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0" name="Rectangle 68"/>
              <p:cNvSpPr>
                <a:spLocks noChangeArrowheads="1"/>
              </p:cNvSpPr>
              <p:nvPr/>
            </p:nvSpPr>
            <p:spPr bwMode="auto">
              <a:xfrm>
                <a:off x="2014380" y="4912066"/>
                <a:ext cx="100929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1" name="Rectangle 69"/>
              <p:cNvSpPr>
                <a:spLocks noChangeArrowheads="1"/>
              </p:cNvSpPr>
              <p:nvPr/>
            </p:nvSpPr>
            <p:spPr bwMode="auto">
              <a:xfrm>
                <a:off x="2014380" y="4912066"/>
                <a:ext cx="100929" cy="148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2" name="Oval 70"/>
              <p:cNvSpPr>
                <a:spLocks noChangeArrowheads="1"/>
              </p:cNvSpPr>
              <p:nvPr/>
            </p:nvSpPr>
            <p:spPr bwMode="auto">
              <a:xfrm>
                <a:off x="2014380" y="4867619"/>
                <a:ext cx="86510" cy="86775"/>
              </a:xfrm>
              <a:prstGeom prst="ellipse">
                <a:avLst/>
              </a:prstGeom>
              <a:noFill/>
              <a:ln w="142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3" name="Line 71"/>
              <p:cNvSpPr>
                <a:spLocks noChangeShapeType="1"/>
              </p:cNvSpPr>
              <p:nvPr/>
            </p:nvSpPr>
            <p:spPr bwMode="auto">
              <a:xfrm>
                <a:off x="1927870" y="4357554"/>
                <a:ext cx="261591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>
                <a:off x="2057636" y="4357554"/>
                <a:ext cx="0" cy="1109024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5" name="Line 73"/>
              <p:cNvSpPr>
                <a:spLocks noChangeShapeType="1"/>
              </p:cNvSpPr>
              <p:nvPr/>
            </p:nvSpPr>
            <p:spPr bwMode="auto">
              <a:xfrm>
                <a:off x="1927870" y="5466577"/>
                <a:ext cx="261591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6" name="Line 74"/>
              <p:cNvSpPr>
                <a:spLocks noChangeShapeType="1"/>
              </p:cNvSpPr>
              <p:nvPr/>
            </p:nvSpPr>
            <p:spPr bwMode="auto">
              <a:xfrm>
                <a:off x="3285256" y="3686636"/>
                <a:ext cx="278068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7" name="Line 75"/>
              <p:cNvSpPr>
                <a:spLocks noChangeShapeType="1"/>
              </p:cNvSpPr>
              <p:nvPr/>
            </p:nvSpPr>
            <p:spPr bwMode="auto">
              <a:xfrm>
                <a:off x="3417081" y="3686636"/>
                <a:ext cx="0" cy="1180983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8" name="Line 76"/>
              <p:cNvSpPr>
                <a:spLocks noChangeShapeType="1"/>
              </p:cNvSpPr>
              <p:nvPr/>
            </p:nvSpPr>
            <p:spPr bwMode="auto">
              <a:xfrm>
                <a:off x="3285256" y="4867619"/>
                <a:ext cx="278068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9" name="Line 77"/>
              <p:cNvSpPr>
                <a:spLocks noChangeShapeType="1"/>
              </p:cNvSpPr>
              <p:nvPr/>
            </p:nvSpPr>
            <p:spPr bwMode="auto">
              <a:xfrm>
                <a:off x="4642640" y="3117310"/>
                <a:ext cx="278069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0" name="Line 78"/>
              <p:cNvSpPr>
                <a:spLocks noChangeShapeType="1"/>
              </p:cNvSpPr>
              <p:nvPr/>
            </p:nvSpPr>
            <p:spPr bwMode="auto">
              <a:xfrm>
                <a:off x="4774465" y="3117310"/>
                <a:ext cx="0" cy="1136537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1" name="Line 79"/>
              <p:cNvSpPr>
                <a:spLocks noChangeShapeType="1"/>
              </p:cNvSpPr>
              <p:nvPr/>
            </p:nvSpPr>
            <p:spPr bwMode="auto">
              <a:xfrm>
                <a:off x="4642640" y="4253847"/>
                <a:ext cx="278069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2" name="Line 80"/>
              <p:cNvSpPr>
                <a:spLocks noChangeShapeType="1"/>
              </p:cNvSpPr>
              <p:nvPr/>
            </p:nvSpPr>
            <p:spPr bwMode="auto">
              <a:xfrm>
                <a:off x="6000026" y="2228398"/>
                <a:ext cx="278068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3" name="Line 81"/>
              <p:cNvSpPr>
                <a:spLocks noChangeShapeType="1"/>
              </p:cNvSpPr>
              <p:nvPr/>
            </p:nvSpPr>
            <p:spPr bwMode="auto">
              <a:xfrm>
                <a:off x="6146268" y="2228398"/>
                <a:ext cx="0" cy="1180983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4" name="Line 82"/>
              <p:cNvSpPr>
                <a:spLocks noChangeShapeType="1"/>
              </p:cNvSpPr>
              <p:nvPr/>
            </p:nvSpPr>
            <p:spPr bwMode="auto">
              <a:xfrm>
                <a:off x="6000026" y="3409381"/>
                <a:ext cx="278068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5" name="Line 83"/>
              <p:cNvSpPr>
                <a:spLocks noChangeShapeType="1"/>
              </p:cNvSpPr>
              <p:nvPr/>
            </p:nvSpPr>
            <p:spPr bwMode="auto">
              <a:xfrm>
                <a:off x="7373888" y="1151120"/>
                <a:ext cx="263650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6" name="Line 84"/>
              <p:cNvSpPr>
                <a:spLocks noChangeShapeType="1"/>
              </p:cNvSpPr>
              <p:nvPr/>
            </p:nvSpPr>
            <p:spPr bwMode="auto">
              <a:xfrm>
                <a:off x="7505713" y="1151120"/>
                <a:ext cx="0" cy="1049763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7" name="Line 85"/>
              <p:cNvSpPr>
                <a:spLocks noChangeShapeType="1"/>
              </p:cNvSpPr>
              <p:nvPr/>
            </p:nvSpPr>
            <p:spPr bwMode="auto">
              <a:xfrm>
                <a:off x="7373888" y="2200883"/>
                <a:ext cx="263650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8" name="Line 86"/>
              <p:cNvSpPr>
                <a:spLocks noChangeShapeType="1"/>
              </p:cNvSpPr>
              <p:nvPr/>
            </p:nvSpPr>
            <p:spPr bwMode="auto">
              <a:xfrm>
                <a:off x="8733333" y="653753"/>
                <a:ext cx="261591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9" name="Line 87"/>
              <p:cNvSpPr>
                <a:spLocks noChangeShapeType="1"/>
              </p:cNvSpPr>
              <p:nvPr/>
            </p:nvSpPr>
            <p:spPr bwMode="auto">
              <a:xfrm>
                <a:off x="8865157" y="653753"/>
                <a:ext cx="0" cy="802137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0" name="Line 88"/>
              <p:cNvSpPr>
                <a:spLocks noChangeShapeType="1"/>
              </p:cNvSpPr>
              <p:nvPr/>
            </p:nvSpPr>
            <p:spPr bwMode="auto">
              <a:xfrm>
                <a:off x="8733333" y="1455890"/>
                <a:ext cx="261591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1" name="Line 89"/>
              <p:cNvSpPr>
                <a:spLocks noChangeShapeType="1"/>
              </p:cNvSpPr>
              <p:nvPr/>
            </p:nvSpPr>
            <p:spPr bwMode="auto">
              <a:xfrm>
                <a:off x="10090718" y="4984025"/>
                <a:ext cx="278068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2" name="Line 90"/>
              <p:cNvSpPr>
                <a:spLocks noChangeShapeType="1"/>
              </p:cNvSpPr>
              <p:nvPr/>
            </p:nvSpPr>
            <p:spPr bwMode="auto">
              <a:xfrm>
                <a:off x="10222543" y="4984025"/>
                <a:ext cx="0" cy="772506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3" name="Line 91"/>
              <p:cNvSpPr>
                <a:spLocks noChangeShapeType="1"/>
              </p:cNvSpPr>
              <p:nvPr/>
            </p:nvSpPr>
            <p:spPr bwMode="auto">
              <a:xfrm>
                <a:off x="10090718" y="5756531"/>
                <a:ext cx="278068" cy="0"/>
              </a:xfrm>
              <a:prstGeom prst="lin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4" name="Line 92"/>
              <p:cNvSpPr>
                <a:spLocks noChangeShapeType="1"/>
              </p:cNvSpPr>
              <p:nvPr/>
            </p:nvSpPr>
            <p:spPr bwMode="auto">
              <a:xfrm flipV="1">
                <a:off x="1239909" y="406127"/>
                <a:ext cx="0" cy="5598030"/>
              </a:xfrm>
              <a:prstGeom prst="line">
                <a:avLst/>
              </a:prstGeom>
              <a:noFill/>
              <a:ln w="14288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1060" name="Rectangle 93"/>
              <p:cNvSpPr>
                <a:spLocks noChangeArrowheads="1"/>
              </p:cNvSpPr>
              <p:nvPr/>
            </p:nvSpPr>
            <p:spPr bwMode="auto">
              <a:xfrm>
                <a:off x="963614" y="5195457"/>
                <a:ext cx="139357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6</a:t>
                </a:r>
                <a:endParaRPr lang="pt-PT" altLang="pt-PT" sz="1500"/>
              </a:p>
            </p:txBody>
          </p:sp>
          <p:sp>
            <p:nvSpPr>
              <p:cNvPr id="41061" name="Rectangle 94"/>
              <p:cNvSpPr>
                <a:spLocks noChangeArrowheads="1"/>
              </p:cNvSpPr>
              <p:nvPr/>
            </p:nvSpPr>
            <p:spPr bwMode="auto">
              <a:xfrm>
                <a:off x="963614" y="4280479"/>
                <a:ext cx="139357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7</a:t>
                </a:r>
                <a:endParaRPr lang="pt-PT" altLang="pt-PT" sz="1500"/>
              </a:p>
            </p:txBody>
          </p:sp>
          <p:sp>
            <p:nvSpPr>
              <p:cNvPr id="41062" name="Rectangle 95"/>
              <p:cNvSpPr>
                <a:spLocks noChangeArrowheads="1"/>
              </p:cNvSpPr>
              <p:nvPr/>
            </p:nvSpPr>
            <p:spPr bwMode="auto">
              <a:xfrm>
                <a:off x="963614" y="3347029"/>
                <a:ext cx="139357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8</a:t>
                </a:r>
                <a:endParaRPr lang="pt-PT" altLang="pt-PT" sz="1500"/>
              </a:p>
            </p:txBody>
          </p:sp>
          <p:sp>
            <p:nvSpPr>
              <p:cNvPr id="41063" name="Rectangle 96"/>
              <p:cNvSpPr>
                <a:spLocks noChangeArrowheads="1"/>
              </p:cNvSpPr>
              <p:nvPr/>
            </p:nvSpPr>
            <p:spPr bwMode="auto">
              <a:xfrm>
                <a:off x="963614" y="2390055"/>
                <a:ext cx="139357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9</a:t>
                </a:r>
                <a:endParaRPr lang="pt-PT" altLang="pt-PT" sz="1500"/>
              </a:p>
            </p:txBody>
          </p:sp>
          <p:sp>
            <p:nvSpPr>
              <p:cNvPr id="41064" name="Rectangle 97"/>
              <p:cNvSpPr>
                <a:spLocks noChangeArrowheads="1"/>
              </p:cNvSpPr>
              <p:nvPr/>
            </p:nvSpPr>
            <p:spPr bwMode="auto">
              <a:xfrm>
                <a:off x="874715" y="1448956"/>
                <a:ext cx="278710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10</a:t>
                </a:r>
                <a:endParaRPr lang="pt-PT" altLang="pt-PT" sz="1500"/>
              </a:p>
            </p:txBody>
          </p:sp>
          <p:sp>
            <p:nvSpPr>
              <p:cNvPr id="41065" name="Rectangle 98"/>
              <p:cNvSpPr>
                <a:spLocks noChangeArrowheads="1"/>
              </p:cNvSpPr>
              <p:nvPr/>
            </p:nvSpPr>
            <p:spPr bwMode="auto">
              <a:xfrm>
                <a:off x="874715" y="515507"/>
                <a:ext cx="260158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11</a:t>
                </a:r>
                <a:endParaRPr lang="pt-PT" altLang="pt-PT" sz="1500"/>
              </a:p>
            </p:txBody>
          </p:sp>
          <p:sp>
            <p:nvSpPr>
              <p:cNvPr id="101" name="Line 99"/>
              <p:cNvSpPr>
                <a:spLocks noChangeShapeType="1"/>
              </p:cNvSpPr>
              <p:nvPr/>
            </p:nvSpPr>
            <p:spPr bwMode="auto">
              <a:xfrm>
                <a:off x="1180176" y="5305727"/>
                <a:ext cx="59733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2" name="Line 100"/>
              <p:cNvSpPr>
                <a:spLocks noChangeShapeType="1"/>
              </p:cNvSpPr>
              <p:nvPr/>
            </p:nvSpPr>
            <p:spPr bwMode="auto">
              <a:xfrm>
                <a:off x="1180176" y="4372368"/>
                <a:ext cx="59733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3" name="Line 101"/>
              <p:cNvSpPr>
                <a:spLocks noChangeShapeType="1"/>
              </p:cNvSpPr>
              <p:nvPr/>
            </p:nvSpPr>
            <p:spPr bwMode="auto">
              <a:xfrm>
                <a:off x="1180176" y="3439011"/>
                <a:ext cx="59733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4" name="Line 102"/>
              <p:cNvSpPr>
                <a:spLocks noChangeShapeType="1"/>
              </p:cNvSpPr>
              <p:nvPr/>
            </p:nvSpPr>
            <p:spPr bwMode="auto">
              <a:xfrm>
                <a:off x="1180176" y="2490838"/>
                <a:ext cx="59733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5" name="Line 103"/>
              <p:cNvSpPr>
                <a:spLocks noChangeShapeType="1"/>
              </p:cNvSpPr>
              <p:nvPr/>
            </p:nvSpPr>
            <p:spPr bwMode="auto">
              <a:xfrm>
                <a:off x="1180176" y="1559597"/>
                <a:ext cx="59733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6" name="Line 104"/>
              <p:cNvSpPr>
                <a:spLocks noChangeShapeType="1"/>
              </p:cNvSpPr>
              <p:nvPr/>
            </p:nvSpPr>
            <p:spPr bwMode="auto">
              <a:xfrm>
                <a:off x="1180176" y="626239"/>
                <a:ext cx="59733" cy="0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7" name="Line 105"/>
              <p:cNvSpPr>
                <a:spLocks noChangeShapeType="1"/>
              </p:cNvSpPr>
              <p:nvPr/>
            </p:nvSpPr>
            <p:spPr bwMode="auto">
              <a:xfrm>
                <a:off x="1239909" y="6004158"/>
                <a:ext cx="9800360" cy="0"/>
              </a:xfrm>
              <a:prstGeom prst="line">
                <a:avLst/>
              </a:prstGeom>
              <a:noFill/>
              <a:ln w="14288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8" name="Line 106"/>
              <p:cNvSpPr>
                <a:spLocks noChangeShapeType="1"/>
              </p:cNvSpPr>
              <p:nvPr/>
            </p:nvSpPr>
            <p:spPr bwMode="auto">
              <a:xfrm flipV="1">
                <a:off x="2057636" y="6004158"/>
                <a:ext cx="0" cy="59261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9" name="Line 107"/>
              <p:cNvSpPr>
                <a:spLocks noChangeShapeType="1"/>
              </p:cNvSpPr>
              <p:nvPr/>
            </p:nvSpPr>
            <p:spPr bwMode="auto">
              <a:xfrm flipV="1">
                <a:off x="3417081" y="6004158"/>
                <a:ext cx="0" cy="59261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0" name="Line 108"/>
              <p:cNvSpPr>
                <a:spLocks noChangeShapeType="1"/>
              </p:cNvSpPr>
              <p:nvPr/>
            </p:nvSpPr>
            <p:spPr bwMode="auto">
              <a:xfrm flipV="1">
                <a:off x="4774465" y="6004158"/>
                <a:ext cx="0" cy="59261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1" name="Line 109"/>
              <p:cNvSpPr>
                <a:spLocks noChangeShapeType="1"/>
              </p:cNvSpPr>
              <p:nvPr/>
            </p:nvSpPr>
            <p:spPr bwMode="auto">
              <a:xfrm flipV="1">
                <a:off x="6146268" y="6004158"/>
                <a:ext cx="0" cy="59261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2" name="Line 110"/>
              <p:cNvSpPr>
                <a:spLocks noChangeShapeType="1"/>
              </p:cNvSpPr>
              <p:nvPr/>
            </p:nvSpPr>
            <p:spPr bwMode="auto">
              <a:xfrm flipV="1">
                <a:off x="7505713" y="6004158"/>
                <a:ext cx="0" cy="59261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3" name="Line 111"/>
              <p:cNvSpPr>
                <a:spLocks noChangeShapeType="1"/>
              </p:cNvSpPr>
              <p:nvPr/>
            </p:nvSpPr>
            <p:spPr bwMode="auto">
              <a:xfrm flipV="1">
                <a:off x="8865157" y="6004158"/>
                <a:ext cx="0" cy="59261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4" name="Line 112"/>
              <p:cNvSpPr>
                <a:spLocks noChangeShapeType="1"/>
              </p:cNvSpPr>
              <p:nvPr/>
            </p:nvSpPr>
            <p:spPr bwMode="auto">
              <a:xfrm flipV="1">
                <a:off x="10222543" y="6004158"/>
                <a:ext cx="0" cy="59261"/>
              </a:xfrm>
              <a:prstGeom prst="line">
                <a:avLst/>
              </a:prstGeom>
              <a:noFill/>
              <a:ln w="14288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1080" name="Rectangle 113"/>
              <p:cNvSpPr>
                <a:spLocks noChangeArrowheads="1"/>
              </p:cNvSpPr>
              <p:nvPr/>
            </p:nvSpPr>
            <p:spPr bwMode="auto">
              <a:xfrm>
                <a:off x="1758952" y="6107115"/>
                <a:ext cx="807014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Control</a:t>
                </a:r>
                <a:endParaRPr lang="pt-PT" altLang="pt-PT" sz="1500"/>
              </a:p>
            </p:txBody>
          </p:sp>
          <p:sp>
            <p:nvSpPr>
              <p:cNvPr id="41081" name="Rectangle 114"/>
              <p:cNvSpPr>
                <a:spLocks noChangeArrowheads="1"/>
              </p:cNvSpPr>
              <p:nvPr/>
            </p:nvSpPr>
            <p:spPr bwMode="auto">
              <a:xfrm>
                <a:off x="3284540" y="6107115"/>
                <a:ext cx="403507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10s</a:t>
                </a:r>
                <a:endParaRPr lang="pt-PT" altLang="pt-PT" sz="1500"/>
              </a:p>
            </p:txBody>
          </p:sp>
          <p:sp>
            <p:nvSpPr>
              <p:cNvPr id="41082" name="Rectangle 115"/>
              <p:cNvSpPr>
                <a:spLocks noChangeArrowheads="1"/>
              </p:cNvSpPr>
              <p:nvPr/>
            </p:nvSpPr>
            <p:spPr bwMode="auto">
              <a:xfrm>
                <a:off x="4643440" y="6107115"/>
                <a:ext cx="403507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20s</a:t>
                </a:r>
                <a:endParaRPr lang="pt-PT" altLang="pt-PT" sz="1500"/>
              </a:p>
            </p:txBody>
          </p:sp>
          <p:sp>
            <p:nvSpPr>
              <p:cNvPr id="41083" name="Rectangle 116"/>
              <p:cNvSpPr>
                <a:spLocks noChangeArrowheads="1"/>
              </p:cNvSpPr>
              <p:nvPr/>
            </p:nvSpPr>
            <p:spPr bwMode="auto">
              <a:xfrm>
                <a:off x="6015039" y="6107115"/>
                <a:ext cx="403507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30s</a:t>
                </a:r>
                <a:endParaRPr lang="pt-PT" altLang="pt-PT" sz="1500"/>
              </a:p>
            </p:txBody>
          </p:sp>
          <p:sp>
            <p:nvSpPr>
              <p:cNvPr id="41084" name="Rectangle 117"/>
              <p:cNvSpPr>
                <a:spLocks noChangeArrowheads="1"/>
              </p:cNvSpPr>
              <p:nvPr/>
            </p:nvSpPr>
            <p:spPr bwMode="auto">
              <a:xfrm>
                <a:off x="7373940" y="6107115"/>
                <a:ext cx="403507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60s</a:t>
                </a:r>
                <a:endParaRPr lang="pt-PT" altLang="pt-PT" sz="1500"/>
              </a:p>
            </p:txBody>
          </p:sp>
          <p:sp>
            <p:nvSpPr>
              <p:cNvPr id="41085" name="Rectangle 118"/>
              <p:cNvSpPr>
                <a:spLocks noChangeArrowheads="1"/>
              </p:cNvSpPr>
              <p:nvPr/>
            </p:nvSpPr>
            <p:spPr bwMode="auto">
              <a:xfrm>
                <a:off x="8682041" y="6107115"/>
                <a:ext cx="542863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120s</a:t>
                </a:r>
                <a:endParaRPr lang="pt-PT" altLang="pt-PT" sz="1500"/>
              </a:p>
            </p:txBody>
          </p:sp>
          <p:sp>
            <p:nvSpPr>
              <p:cNvPr id="41086" name="Rectangle 119"/>
              <p:cNvSpPr>
                <a:spLocks noChangeArrowheads="1"/>
              </p:cNvSpPr>
              <p:nvPr/>
            </p:nvSpPr>
            <p:spPr bwMode="auto">
              <a:xfrm>
                <a:off x="10039353" y="6107115"/>
                <a:ext cx="542863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500">
                    <a:solidFill>
                      <a:srgbClr val="4D4D4D"/>
                    </a:solidFill>
                  </a:rPr>
                  <a:t>180s</a:t>
                </a:r>
                <a:endParaRPr lang="pt-PT" altLang="pt-PT" sz="1500"/>
              </a:p>
            </p:txBody>
          </p:sp>
          <p:sp>
            <p:nvSpPr>
              <p:cNvPr id="41087" name="Rectangle 120"/>
              <p:cNvSpPr>
                <a:spLocks noChangeArrowheads="1"/>
              </p:cNvSpPr>
              <p:nvPr/>
            </p:nvSpPr>
            <p:spPr bwMode="auto">
              <a:xfrm>
                <a:off x="5367339" y="6445251"/>
                <a:ext cx="1752884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2100">
                    <a:solidFill>
                      <a:srgbClr val="000000"/>
                    </a:solidFill>
                  </a:rPr>
                  <a:t>Treatments</a:t>
                </a:r>
              </a:p>
            </p:txBody>
          </p:sp>
          <p:sp>
            <p:nvSpPr>
              <p:cNvPr id="41088" name="Rectangle 121"/>
              <p:cNvSpPr>
                <a:spLocks noChangeArrowheads="1"/>
              </p:cNvSpPr>
              <p:nvPr/>
            </p:nvSpPr>
            <p:spPr bwMode="auto">
              <a:xfrm rot="-5400000">
                <a:off x="-1465225" y="3007413"/>
                <a:ext cx="4041705" cy="419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pt-PT" altLang="pt-PT" sz="2100">
                    <a:solidFill>
                      <a:srgbClr val="000000"/>
                    </a:solidFill>
                  </a:rPr>
                  <a:t>Number of open follicules</a:t>
                </a:r>
              </a:p>
            </p:txBody>
          </p:sp>
        </p:grpSp>
        <p:grpSp>
          <p:nvGrpSpPr>
            <p:cNvPr id="40963" name="Grupo 1"/>
            <p:cNvGrpSpPr>
              <a:grpSpLocks/>
            </p:cNvGrpSpPr>
            <p:nvPr/>
          </p:nvGrpSpPr>
          <p:grpSpPr bwMode="auto">
            <a:xfrm>
              <a:off x="1859723" y="287606"/>
              <a:ext cx="8561424" cy="4780926"/>
              <a:chOff x="1859723" y="287606"/>
              <a:chExt cx="8561424" cy="4780926"/>
            </a:xfrm>
          </p:grpSpPr>
          <p:sp>
            <p:nvSpPr>
              <p:cNvPr id="40964" name="CaixaDeTexto 124"/>
              <p:cNvSpPr txBox="1">
                <a:spLocks noChangeArrowheads="1"/>
              </p:cNvSpPr>
              <p:nvPr/>
            </p:nvSpPr>
            <p:spPr bwMode="auto">
              <a:xfrm>
                <a:off x="1859723" y="3988356"/>
                <a:ext cx="555120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500">
                    <a:latin typeface="Calibri" pitchFamily="34" charset="0"/>
                  </a:rPr>
                  <a:t>ac</a:t>
                </a:r>
              </a:p>
            </p:txBody>
          </p:sp>
          <p:sp>
            <p:nvSpPr>
              <p:cNvPr id="40965" name="CaixaDeTexto 125"/>
              <p:cNvSpPr txBox="1">
                <a:spLocks noChangeArrowheads="1"/>
              </p:cNvSpPr>
              <p:nvPr/>
            </p:nvSpPr>
            <p:spPr bwMode="auto">
              <a:xfrm>
                <a:off x="3255100" y="3325152"/>
                <a:ext cx="457916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500">
                    <a:latin typeface="Calibri" pitchFamily="34" charset="0"/>
                  </a:rPr>
                  <a:t>ac</a:t>
                </a:r>
              </a:p>
            </p:txBody>
          </p:sp>
          <p:sp>
            <p:nvSpPr>
              <p:cNvPr id="40966" name="CaixaDeTexto 126"/>
              <p:cNvSpPr txBox="1">
                <a:spLocks noChangeArrowheads="1"/>
              </p:cNvSpPr>
              <p:nvPr/>
            </p:nvSpPr>
            <p:spPr bwMode="auto">
              <a:xfrm>
                <a:off x="4614575" y="2760703"/>
                <a:ext cx="338138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500"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40967" name="CaixaDeTexto 127"/>
              <p:cNvSpPr txBox="1">
                <a:spLocks noChangeArrowheads="1"/>
              </p:cNvSpPr>
              <p:nvPr/>
            </p:nvSpPr>
            <p:spPr bwMode="auto">
              <a:xfrm>
                <a:off x="5980694" y="1845231"/>
                <a:ext cx="338138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500"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40968" name="CaixaDeTexto 128"/>
              <p:cNvSpPr txBox="1">
                <a:spLocks noChangeArrowheads="1"/>
              </p:cNvSpPr>
              <p:nvPr/>
            </p:nvSpPr>
            <p:spPr bwMode="auto">
              <a:xfrm>
                <a:off x="7343778" y="804349"/>
                <a:ext cx="338138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500">
                    <a:latin typeface="Calibri" pitchFamily="34" charset="0"/>
                  </a:rPr>
                  <a:t>b</a:t>
                </a:r>
              </a:p>
            </p:txBody>
          </p:sp>
          <p:sp>
            <p:nvSpPr>
              <p:cNvPr id="40969" name="CaixaDeTexto 129"/>
              <p:cNvSpPr txBox="1">
                <a:spLocks noChangeArrowheads="1"/>
              </p:cNvSpPr>
              <p:nvPr/>
            </p:nvSpPr>
            <p:spPr bwMode="auto">
              <a:xfrm>
                <a:off x="8720912" y="287606"/>
                <a:ext cx="338138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500">
                    <a:latin typeface="Calibri" pitchFamily="34" charset="0"/>
                  </a:rPr>
                  <a:t>b</a:t>
                </a:r>
              </a:p>
            </p:txBody>
          </p:sp>
          <p:sp>
            <p:nvSpPr>
              <p:cNvPr id="40970" name="CaixaDeTexto 130"/>
              <p:cNvSpPr txBox="1">
                <a:spLocks noChangeArrowheads="1"/>
              </p:cNvSpPr>
              <p:nvPr/>
            </p:nvSpPr>
            <p:spPr bwMode="auto">
              <a:xfrm>
                <a:off x="10083009" y="4637645"/>
                <a:ext cx="338138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500">
                    <a:latin typeface="Calibri" pitchFamily="34" charset="0"/>
                  </a:rPr>
                  <a:t>c</a:t>
                </a:r>
              </a:p>
            </p:txBody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upo 3"/>
          <p:cNvGrpSpPr>
            <a:grpSpLocks/>
          </p:cNvGrpSpPr>
          <p:nvPr/>
        </p:nvGrpSpPr>
        <p:grpSpPr bwMode="auto">
          <a:xfrm>
            <a:off x="107950" y="1103313"/>
            <a:ext cx="8364538" cy="4813300"/>
            <a:chOff x="144027" y="328179"/>
            <a:chExt cx="11152051" cy="6416669"/>
          </a:xfrm>
        </p:grpSpPr>
        <p:grpSp>
          <p:nvGrpSpPr>
            <p:cNvPr id="41986" name="Group 4"/>
            <p:cNvGrpSpPr>
              <a:grpSpLocks noChangeAspect="1"/>
            </p:cNvGrpSpPr>
            <p:nvPr/>
          </p:nvGrpSpPr>
          <p:grpSpPr bwMode="auto">
            <a:xfrm>
              <a:off x="144027" y="328179"/>
              <a:ext cx="11152051" cy="6416669"/>
              <a:chOff x="561" y="486"/>
              <a:chExt cx="6109" cy="3515"/>
            </a:xfrm>
          </p:grpSpPr>
          <p:sp>
            <p:nvSpPr>
              <p:cNvPr id="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876" y="486"/>
                <a:ext cx="5794" cy="3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>
                <a:off x="849" y="486"/>
                <a:ext cx="5766" cy="34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876" y="486"/>
                <a:ext cx="5766" cy="3445"/>
              </a:xfrm>
              <a:prstGeom prst="rect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1244" y="542"/>
                <a:ext cx="5335" cy="30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>
                <a:off x="2422" y="734"/>
                <a:ext cx="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2422" y="782"/>
                <a:ext cx="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2414" y="742"/>
                <a:ext cx="41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2414" y="774"/>
                <a:ext cx="41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2" name="Rectangle 12"/>
              <p:cNvSpPr>
                <a:spLocks noChangeArrowheads="1"/>
              </p:cNvSpPr>
              <p:nvPr/>
            </p:nvSpPr>
            <p:spPr bwMode="auto">
              <a:xfrm>
                <a:off x="2406" y="750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3" name="Rectangle 13"/>
              <p:cNvSpPr>
                <a:spLocks noChangeArrowheads="1"/>
              </p:cNvSpPr>
              <p:nvPr/>
            </p:nvSpPr>
            <p:spPr bwMode="auto">
              <a:xfrm>
                <a:off x="2406" y="767"/>
                <a:ext cx="57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2406" y="758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2406" y="758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>
                <a:off x="2406" y="734"/>
                <a:ext cx="49" cy="48"/>
              </a:xfrm>
              <a:prstGeom prst="ellips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7" name="Rectangle 17"/>
              <p:cNvSpPr>
                <a:spLocks noChangeArrowheads="1"/>
              </p:cNvSpPr>
              <p:nvPr/>
            </p:nvSpPr>
            <p:spPr bwMode="auto">
              <a:xfrm>
                <a:off x="5385" y="2390"/>
                <a:ext cx="2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5385" y="2437"/>
                <a:ext cx="2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9" name="Rectangle 19"/>
              <p:cNvSpPr>
                <a:spLocks noChangeArrowheads="1"/>
              </p:cNvSpPr>
              <p:nvPr/>
            </p:nvSpPr>
            <p:spPr bwMode="auto">
              <a:xfrm>
                <a:off x="5377" y="2397"/>
                <a:ext cx="39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0" name="Rectangle 20"/>
              <p:cNvSpPr>
                <a:spLocks noChangeArrowheads="1"/>
              </p:cNvSpPr>
              <p:nvPr/>
            </p:nvSpPr>
            <p:spPr bwMode="auto">
              <a:xfrm>
                <a:off x="5377" y="2429"/>
                <a:ext cx="39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1" name="Rectangle 21"/>
              <p:cNvSpPr>
                <a:spLocks noChangeArrowheads="1"/>
              </p:cNvSpPr>
              <p:nvPr/>
            </p:nvSpPr>
            <p:spPr bwMode="auto">
              <a:xfrm>
                <a:off x="5369" y="2405"/>
                <a:ext cx="5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2" name="Rectangle 22"/>
              <p:cNvSpPr>
                <a:spLocks noChangeArrowheads="1"/>
              </p:cNvSpPr>
              <p:nvPr/>
            </p:nvSpPr>
            <p:spPr bwMode="auto">
              <a:xfrm>
                <a:off x="5369" y="2421"/>
                <a:ext cx="5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3" name="Rectangle 23"/>
              <p:cNvSpPr>
                <a:spLocks noChangeArrowheads="1"/>
              </p:cNvSpPr>
              <p:nvPr/>
            </p:nvSpPr>
            <p:spPr bwMode="auto">
              <a:xfrm>
                <a:off x="5369" y="2413"/>
                <a:ext cx="5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4" name="Rectangle 24"/>
              <p:cNvSpPr>
                <a:spLocks noChangeArrowheads="1"/>
              </p:cNvSpPr>
              <p:nvPr/>
            </p:nvSpPr>
            <p:spPr bwMode="auto">
              <a:xfrm>
                <a:off x="5369" y="2413"/>
                <a:ext cx="5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5" name="Oval 25"/>
              <p:cNvSpPr>
                <a:spLocks noChangeArrowheads="1"/>
              </p:cNvSpPr>
              <p:nvPr/>
            </p:nvSpPr>
            <p:spPr bwMode="auto">
              <a:xfrm>
                <a:off x="5369" y="2390"/>
                <a:ext cx="48" cy="48"/>
              </a:xfrm>
              <a:prstGeom prst="ellips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6130" y="3308"/>
                <a:ext cx="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7" name="Rectangle 27"/>
              <p:cNvSpPr>
                <a:spLocks noChangeArrowheads="1"/>
              </p:cNvSpPr>
              <p:nvPr/>
            </p:nvSpPr>
            <p:spPr bwMode="auto">
              <a:xfrm>
                <a:off x="6130" y="3356"/>
                <a:ext cx="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8" name="Rectangle 28"/>
              <p:cNvSpPr>
                <a:spLocks noChangeArrowheads="1"/>
              </p:cNvSpPr>
              <p:nvPr/>
            </p:nvSpPr>
            <p:spPr bwMode="auto">
              <a:xfrm>
                <a:off x="6122" y="3316"/>
                <a:ext cx="41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29" name="Rectangle 29"/>
              <p:cNvSpPr>
                <a:spLocks noChangeArrowheads="1"/>
              </p:cNvSpPr>
              <p:nvPr/>
            </p:nvSpPr>
            <p:spPr bwMode="auto">
              <a:xfrm>
                <a:off x="6122" y="3348"/>
                <a:ext cx="41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0" name="Rectangle 30"/>
              <p:cNvSpPr>
                <a:spLocks noChangeArrowheads="1"/>
              </p:cNvSpPr>
              <p:nvPr/>
            </p:nvSpPr>
            <p:spPr bwMode="auto">
              <a:xfrm>
                <a:off x="6113" y="3324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1" name="Rectangle 31"/>
              <p:cNvSpPr>
                <a:spLocks noChangeArrowheads="1"/>
              </p:cNvSpPr>
              <p:nvPr/>
            </p:nvSpPr>
            <p:spPr bwMode="auto">
              <a:xfrm>
                <a:off x="6113" y="3340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2" name="Rectangle 32"/>
              <p:cNvSpPr>
                <a:spLocks noChangeArrowheads="1"/>
              </p:cNvSpPr>
              <p:nvPr/>
            </p:nvSpPr>
            <p:spPr bwMode="auto">
              <a:xfrm>
                <a:off x="6113" y="3332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3" name="Rectangle 33"/>
              <p:cNvSpPr>
                <a:spLocks noChangeArrowheads="1"/>
              </p:cNvSpPr>
              <p:nvPr/>
            </p:nvSpPr>
            <p:spPr bwMode="auto">
              <a:xfrm>
                <a:off x="6113" y="3332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4" name="Oval 34"/>
              <p:cNvSpPr>
                <a:spLocks noChangeArrowheads="1"/>
              </p:cNvSpPr>
              <p:nvPr/>
            </p:nvSpPr>
            <p:spPr bwMode="auto">
              <a:xfrm>
                <a:off x="6113" y="3308"/>
                <a:ext cx="49" cy="49"/>
              </a:xfrm>
              <a:prstGeom prst="ellips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5" name="Rectangle 35"/>
              <p:cNvSpPr>
                <a:spLocks noChangeArrowheads="1"/>
              </p:cNvSpPr>
              <p:nvPr/>
            </p:nvSpPr>
            <p:spPr bwMode="auto">
              <a:xfrm>
                <a:off x="3166" y="718"/>
                <a:ext cx="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6" name="Rectangle 36"/>
              <p:cNvSpPr>
                <a:spLocks noChangeArrowheads="1"/>
              </p:cNvSpPr>
              <p:nvPr/>
            </p:nvSpPr>
            <p:spPr bwMode="auto">
              <a:xfrm>
                <a:off x="3166" y="767"/>
                <a:ext cx="24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7" name="Rectangle 37"/>
              <p:cNvSpPr>
                <a:spLocks noChangeArrowheads="1"/>
              </p:cNvSpPr>
              <p:nvPr/>
            </p:nvSpPr>
            <p:spPr bwMode="auto">
              <a:xfrm>
                <a:off x="3158" y="726"/>
                <a:ext cx="41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8" name="Rectangle 38"/>
              <p:cNvSpPr>
                <a:spLocks noChangeArrowheads="1"/>
              </p:cNvSpPr>
              <p:nvPr/>
            </p:nvSpPr>
            <p:spPr bwMode="auto">
              <a:xfrm>
                <a:off x="3158" y="758"/>
                <a:ext cx="41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39" name="Rectangle 39"/>
              <p:cNvSpPr>
                <a:spLocks noChangeArrowheads="1"/>
              </p:cNvSpPr>
              <p:nvPr/>
            </p:nvSpPr>
            <p:spPr bwMode="auto">
              <a:xfrm>
                <a:off x="3150" y="734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0" name="Rectangle 40"/>
              <p:cNvSpPr>
                <a:spLocks noChangeArrowheads="1"/>
              </p:cNvSpPr>
              <p:nvPr/>
            </p:nvSpPr>
            <p:spPr bwMode="auto">
              <a:xfrm>
                <a:off x="3150" y="750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1" name="Rectangle 41"/>
              <p:cNvSpPr>
                <a:spLocks noChangeArrowheads="1"/>
              </p:cNvSpPr>
              <p:nvPr/>
            </p:nvSpPr>
            <p:spPr bwMode="auto">
              <a:xfrm>
                <a:off x="3150" y="742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2" name="Rectangle 42"/>
              <p:cNvSpPr>
                <a:spLocks noChangeArrowheads="1"/>
              </p:cNvSpPr>
              <p:nvPr/>
            </p:nvSpPr>
            <p:spPr bwMode="auto">
              <a:xfrm>
                <a:off x="3150" y="742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3" name="Oval 43"/>
              <p:cNvSpPr>
                <a:spLocks noChangeArrowheads="1"/>
              </p:cNvSpPr>
              <p:nvPr/>
            </p:nvSpPr>
            <p:spPr bwMode="auto">
              <a:xfrm>
                <a:off x="3150" y="718"/>
                <a:ext cx="49" cy="49"/>
              </a:xfrm>
              <a:prstGeom prst="ellips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4" name="Rectangle 44"/>
              <p:cNvSpPr>
                <a:spLocks noChangeArrowheads="1"/>
              </p:cNvSpPr>
              <p:nvPr/>
            </p:nvSpPr>
            <p:spPr bwMode="auto">
              <a:xfrm>
                <a:off x="3902" y="670"/>
                <a:ext cx="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5" name="Rectangle 45"/>
              <p:cNvSpPr>
                <a:spLocks noChangeArrowheads="1"/>
              </p:cNvSpPr>
              <p:nvPr/>
            </p:nvSpPr>
            <p:spPr bwMode="auto">
              <a:xfrm>
                <a:off x="3902" y="718"/>
                <a:ext cx="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6" name="Rectangle 46"/>
              <p:cNvSpPr>
                <a:spLocks noChangeArrowheads="1"/>
              </p:cNvSpPr>
              <p:nvPr/>
            </p:nvSpPr>
            <p:spPr bwMode="auto">
              <a:xfrm>
                <a:off x="3896" y="678"/>
                <a:ext cx="39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7" name="Rectangle 47"/>
              <p:cNvSpPr>
                <a:spLocks noChangeArrowheads="1"/>
              </p:cNvSpPr>
              <p:nvPr/>
            </p:nvSpPr>
            <p:spPr bwMode="auto">
              <a:xfrm>
                <a:off x="3896" y="710"/>
                <a:ext cx="39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8" name="Rectangle 48"/>
              <p:cNvSpPr>
                <a:spLocks noChangeArrowheads="1"/>
              </p:cNvSpPr>
              <p:nvPr/>
            </p:nvSpPr>
            <p:spPr bwMode="auto">
              <a:xfrm>
                <a:off x="3887" y="687"/>
                <a:ext cx="56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9" name="Rectangle 49"/>
              <p:cNvSpPr>
                <a:spLocks noChangeArrowheads="1"/>
              </p:cNvSpPr>
              <p:nvPr/>
            </p:nvSpPr>
            <p:spPr bwMode="auto">
              <a:xfrm>
                <a:off x="3887" y="702"/>
                <a:ext cx="5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0" name="Rectangle 50"/>
              <p:cNvSpPr>
                <a:spLocks noChangeArrowheads="1"/>
              </p:cNvSpPr>
              <p:nvPr/>
            </p:nvSpPr>
            <p:spPr bwMode="auto">
              <a:xfrm>
                <a:off x="3887" y="694"/>
                <a:ext cx="5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1" name="Rectangle 51"/>
              <p:cNvSpPr>
                <a:spLocks noChangeArrowheads="1"/>
              </p:cNvSpPr>
              <p:nvPr/>
            </p:nvSpPr>
            <p:spPr bwMode="auto">
              <a:xfrm>
                <a:off x="3887" y="694"/>
                <a:ext cx="5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2" name="Oval 52"/>
              <p:cNvSpPr>
                <a:spLocks noChangeArrowheads="1"/>
              </p:cNvSpPr>
              <p:nvPr/>
            </p:nvSpPr>
            <p:spPr bwMode="auto">
              <a:xfrm>
                <a:off x="3887" y="670"/>
                <a:ext cx="48" cy="48"/>
              </a:xfrm>
              <a:prstGeom prst="ellips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3" name="Rectangle 53"/>
              <p:cNvSpPr>
                <a:spLocks noChangeArrowheads="1"/>
              </p:cNvSpPr>
              <p:nvPr/>
            </p:nvSpPr>
            <p:spPr bwMode="auto">
              <a:xfrm>
                <a:off x="4648" y="702"/>
                <a:ext cx="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4" name="Rectangle 54"/>
              <p:cNvSpPr>
                <a:spLocks noChangeArrowheads="1"/>
              </p:cNvSpPr>
              <p:nvPr/>
            </p:nvSpPr>
            <p:spPr bwMode="auto">
              <a:xfrm>
                <a:off x="4648" y="750"/>
                <a:ext cx="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5" name="Rectangle 55"/>
              <p:cNvSpPr>
                <a:spLocks noChangeArrowheads="1"/>
              </p:cNvSpPr>
              <p:nvPr/>
            </p:nvSpPr>
            <p:spPr bwMode="auto">
              <a:xfrm>
                <a:off x="4640" y="710"/>
                <a:ext cx="41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6" name="Rectangle 56"/>
              <p:cNvSpPr>
                <a:spLocks noChangeArrowheads="1"/>
              </p:cNvSpPr>
              <p:nvPr/>
            </p:nvSpPr>
            <p:spPr bwMode="auto">
              <a:xfrm>
                <a:off x="4640" y="742"/>
                <a:ext cx="41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7" name="Rectangle 57"/>
              <p:cNvSpPr>
                <a:spLocks noChangeArrowheads="1"/>
              </p:cNvSpPr>
              <p:nvPr/>
            </p:nvSpPr>
            <p:spPr bwMode="auto">
              <a:xfrm>
                <a:off x="4632" y="718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8" name="Rectangle 58"/>
              <p:cNvSpPr>
                <a:spLocks noChangeArrowheads="1"/>
              </p:cNvSpPr>
              <p:nvPr/>
            </p:nvSpPr>
            <p:spPr bwMode="auto">
              <a:xfrm>
                <a:off x="4632" y="734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59" name="Rectangle 59"/>
              <p:cNvSpPr>
                <a:spLocks noChangeArrowheads="1"/>
              </p:cNvSpPr>
              <p:nvPr/>
            </p:nvSpPr>
            <p:spPr bwMode="auto">
              <a:xfrm>
                <a:off x="4632" y="726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0" name="Rectangle 60"/>
              <p:cNvSpPr>
                <a:spLocks noChangeArrowheads="1"/>
              </p:cNvSpPr>
              <p:nvPr/>
            </p:nvSpPr>
            <p:spPr bwMode="auto">
              <a:xfrm>
                <a:off x="4632" y="726"/>
                <a:ext cx="57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1" name="Oval 61"/>
              <p:cNvSpPr>
                <a:spLocks noChangeArrowheads="1"/>
              </p:cNvSpPr>
              <p:nvPr/>
            </p:nvSpPr>
            <p:spPr bwMode="auto">
              <a:xfrm>
                <a:off x="4632" y="702"/>
                <a:ext cx="49" cy="49"/>
              </a:xfrm>
              <a:prstGeom prst="ellips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2" name="Rectangle 62"/>
              <p:cNvSpPr>
                <a:spLocks noChangeArrowheads="1"/>
              </p:cNvSpPr>
              <p:nvPr/>
            </p:nvSpPr>
            <p:spPr bwMode="auto">
              <a:xfrm>
                <a:off x="1684" y="782"/>
                <a:ext cx="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3" name="Rectangle 63"/>
              <p:cNvSpPr>
                <a:spLocks noChangeArrowheads="1"/>
              </p:cNvSpPr>
              <p:nvPr/>
            </p:nvSpPr>
            <p:spPr bwMode="auto">
              <a:xfrm>
                <a:off x="1684" y="830"/>
                <a:ext cx="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4" name="Rectangle 64"/>
              <p:cNvSpPr>
                <a:spLocks noChangeArrowheads="1"/>
              </p:cNvSpPr>
              <p:nvPr/>
            </p:nvSpPr>
            <p:spPr bwMode="auto">
              <a:xfrm>
                <a:off x="1678" y="790"/>
                <a:ext cx="39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5" name="Rectangle 65"/>
              <p:cNvSpPr>
                <a:spLocks noChangeArrowheads="1"/>
              </p:cNvSpPr>
              <p:nvPr/>
            </p:nvSpPr>
            <p:spPr bwMode="auto">
              <a:xfrm>
                <a:off x="1678" y="822"/>
                <a:ext cx="39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6" name="Rectangle 66"/>
              <p:cNvSpPr>
                <a:spLocks noChangeArrowheads="1"/>
              </p:cNvSpPr>
              <p:nvPr/>
            </p:nvSpPr>
            <p:spPr bwMode="auto">
              <a:xfrm>
                <a:off x="1669" y="798"/>
                <a:ext cx="5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7" name="Rectangle 67"/>
              <p:cNvSpPr>
                <a:spLocks noChangeArrowheads="1"/>
              </p:cNvSpPr>
              <p:nvPr/>
            </p:nvSpPr>
            <p:spPr bwMode="auto">
              <a:xfrm>
                <a:off x="1669" y="814"/>
                <a:ext cx="5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8" name="Rectangle 68"/>
              <p:cNvSpPr>
                <a:spLocks noChangeArrowheads="1"/>
              </p:cNvSpPr>
              <p:nvPr/>
            </p:nvSpPr>
            <p:spPr bwMode="auto">
              <a:xfrm>
                <a:off x="1669" y="806"/>
                <a:ext cx="5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69" name="Rectangle 69"/>
              <p:cNvSpPr>
                <a:spLocks noChangeArrowheads="1"/>
              </p:cNvSpPr>
              <p:nvPr/>
            </p:nvSpPr>
            <p:spPr bwMode="auto">
              <a:xfrm>
                <a:off x="1669" y="806"/>
                <a:ext cx="5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0" name="Oval 70"/>
              <p:cNvSpPr>
                <a:spLocks noChangeArrowheads="1"/>
              </p:cNvSpPr>
              <p:nvPr/>
            </p:nvSpPr>
            <p:spPr bwMode="auto">
              <a:xfrm>
                <a:off x="1669" y="782"/>
                <a:ext cx="48" cy="49"/>
              </a:xfrm>
              <a:prstGeom prst="ellips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1" name="Line 71"/>
              <p:cNvSpPr>
                <a:spLocks noChangeShapeType="1"/>
              </p:cNvSpPr>
              <p:nvPr/>
            </p:nvSpPr>
            <p:spPr bwMode="auto">
              <a:xfrm>
                <a:off x="1613" y="726"/>
                <a:ext cx="152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2" name="Line 72"/>
              <p:cNvSpPr>
                <a:spLocks noChangeShapeType="1"/>
              </p:cNvSpPr>
              <p:nvPr/>
            </p:nvSpPr>
            <p:spPr bwMode="auto">
              <a:xfrm>
                <a:off x="1693" y="726"/>
                <a:ext cx="0" cy="16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3" name="Line 73"/>
              <p:cNvSpPr>
                <a:spLocks noChangeShapeType="1"/>
              </p:cNvSpPr>
              <p:nvPr/>
            </p:nvSpPr>
            <p:spPr bwMode="auto">
              <a:xfrm>
                <a:off x="1613" y="886"/>
                <a:ext cx="152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4" name="Line 74"/>
              <p:cNvSpPr>
                <a:spLocks noChangeShapeType="1"/>
              </p:cNvSpPr>
              <p:nvPr/>
            </p:nvSpPr>
            <p:spPr bwMode="auto">
              <a:xfrm>
                <a:off x="2358" y="694"/>
                <a:ext cx="144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5" name="Line 75"/>
              <p:cNvSpPr>
                <a:spLocks noChangeShapeType="1"/>
              </p:cNvSpPr>
              <p:nvPr/>
            </p:nvSpPr>
            <p:spPr bwMode="auto">
              <a:xfrm>
                <a:off x="2430" y="694"/>
                <a:ext cx="0" cy="1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6" name="Line 76"/>
              <p:cNvSpPr>
                <a:spLocks noChangeShapeType="1"/>
              </p:cNvSpPr>
              <p:nvPr/>
            </p:nvSpPr>
            <p:spPr bwMode="auto">
              <a:xfrm>
                <a:off x="2358" y="822"/>
                <a:ext cx="144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7" name="Line 77"/>
              <p:cNvSpPr>
                <a:spLocks noChangeShapeType="1"/>
              </p:cNvSpPr>
              <p:nvPr/>
            </p:nvSpPr>
            <p:spPr bwMode="auto">
              <a:xfrm>
                <a:off x="3094" y="718"/>
                <a:ext cx="15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8" name="Line 78"/>
              <p:cNvSpPr>
                <a:spLocks noChangeShapeType="1"/>
              </p:cNvSpPr>
              <p:nvPr/>
            </p:nvSpPr>
            <p:spPr bwMode="auto">
              <a:xfrm>
                <a:off x="3175" y="718"/>
                <a:ext cx="0" cy="4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79" name="Line 79"/>
              <p:cNvSpPr>
                <a:spLocks noChangeShapeType="1"/>
              </p:cNvSpPr>
              <p:nvPr/>
            </p:nvSpPr>
            <p:spPr bwMode="auto">
              <a:xfrm>
                <a:off x="3094" y="767"/>
                <a:ext cx="153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0" name="Line 80"/>
              <p:cNvSpPr>
                <a:spLocks noChangeShapeType="1"/>
              </p:cNvSpPr>
              <p:nvPr/>
            </p:nvSpPr>
            <p:spPr bwMode="auto">
              <a:xfrm>
                <a:off x="3839" y="678"/>
                <a:ext cx="144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1" name="Line 81"/>
              <p:cNvSpPr>
                <a:spLocks noChangeShapeType="1"/>
              </p:cNvSpPr>
              <p:nvPr/>
            </p:nvSpPr>
            <p:spPr bwMode="auto">
              <a:xfrm>
                <a:off x="3911" y="678"/>
                <a:ext cx="0" cy="3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2" name="Line 82"/>
              <p:cNvSpPr>
                <a:spLocks noChangeShapeType="1"/>
              </p:cNvSpPr>
              <p:nvPr/>
            </p:nvSpPr>
            <p:spPr bwMode="auto">
              <a:xfrm>
                <a:off x="3839" y="710"/>
                <a:ext cx="144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3" name="Line 83"/>
              <p:cNvSpPr>
                <a:spLocks noChangeShapeType="1"/>
              </p:cNvSpPr>
              <p:nvPr/>
            </p:nvSpPr>
            <p:spPr bwMode="auto">
              <a:xfrm>
                <a:off x="4576" y="702"/>
                <a:ext cx="152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4" name="Line 84"/>
              <p:cNvSpPr>
                <a:spLocks noChangeShapeType="1"/>
              </p:cNvSpPr>
              <p:nvPr/>
            </p:nvSpPr>
            <p:spPr bwMode="auto">
              <a:xfrm>
                <a:off x="4656" y="702"/>
                <a:ext cx="0" cy="4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5" name="Line 85"/>
              <p:cNvSpPr>
                <a:spLocks noChangeShapeType="1"/>
              </p:cNvSpPr>
              <p:nvPr/>
            </p:nvSpPr>
            <p:spPr bwMode="auto">
              <a:xfrm>
                <a:off x="4576" y="750"/>
                <a:ext cx="152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6" name="Line 86"/>
              <p:cNvSpPr>
                <a:spLocks noChangeShapeType="1"/>
              </p:cNvSpPr>
              <p:nvPr/>
            </p:nvSpPr>
            <p:spPr bwMode="auto">
              <a:xfrm>
                <a:off x="5320" y="2253"/>
                <a:ext cx="14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7" name="Line 87"/>
              <p:cNvSpPr>
                <a:spLocks noChangeShapeType="1"/>
              </p:cNvSpPr>
              <p:nvPr/>
            </p:nvSpPr>
            <p:spPr bwMode="auto">
              <a:xfrm>
                <a:off x="5393" y="2253"/>
                <a:ext cx="0" cy="31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8" name="Line 88"/>
              <p:cNvSpPr>
                <a:spLocks noChangeShapeType="1"/>
              </p:cNvSpPr>
              <p:nvPr/>
            </p:nvSpPr>
            <p:spPr bwMode="auto">
              <a:xfrm>
                <a:off x="5320" y="2563"/>
                <a:ext cx="14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89" name="Line 89"/>
              <p:cNvSpPr>
                <a:spLocks noChangeShapeType="1"/>
              </p:cNvSpPr>
              <p:nvPr/>
            </p:nvSpPr>
            <p:spPr bwMode="auto">
              <a:xfrm>
                <a:off x="6058" y="3228"/>
                <a:ext cx="152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0" name="Line 90"/>
              <p:cNvSpPr>
                <a:spLocks noChangeShapeType="1"/>
              </p:cNvSpPr>
              <p:nvPr/>
            </p:nvSpPr>
            <p:spPr bwMode="auto">
              <a:xfrm>
                <a:off x="6138" y="3228"/>
                <a:ext cx="0" cy="2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1" name="Line 91"/>
              <p:cNvSpPr>
                <a:spLocks noChangeShapeType="1"/>
              </p:cNvSpPr>
              <p:nvPr/>
            </p:nvSpPr>
            <p:spPr bwMode="auto">
              <a:xfrm>
                <a:off x="6058" y="3436"/>
                <a:ext cx="152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2" name="Line 92"/>
              <p:cNvSpPr>
                <a:spLocks noChangeShapeType="1"/>
              </p:cNvSpPr>
              <p:nvPr/>
            </p:nvSpPr>
            <p:spPr bwMode="auto">
              <a:xfrm flipV="1">
                <a:off x="1244" y="542"/>
                <a:ext cx="0" cy="3030"/>
              </a:xfrm>
              <a:prstGeom prst="line">
                <a:avLst/>
              </a:prstGeom>
              <a:noFill/>
              <a:ln w="12700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2083" name="Rectangle 93"/>
              <p:cNvSpPr>
                <a:spLocks noChangeArrowheads="1"/>
              </p:cNvSpPr>
              <p:nvPr/>
            </p:nvSpPr>
            <p:spPr bwMode="auto">
              <a:xfrm>
                <a:off x="1092" y="3470"/>
                <a:ext cx="6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0</a:t>
                </a:r>
                <a:endParaRPr lang="pt-PT" altLang="pt-PT"/>
              </a:p>
            </p:txBody>
          </p:sp>
          <p:sp>
            <p:nvSpPr>
              <p:cNvPr id="42084" name="Rectangle 94"/>
              <p:cNvSpPr>
                <a:spLocks noChangeArrowheads="1"/>
              </p:cNvSpPr>
              <p:nvPr/>
            </p:nvSpPr>
            <p:spPr bwMode="auto">
              <a:xfrm>
                <a:off x="1092" y="2760"/>
                <a:ext cx="6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5</a:t>
                </a:r>
                <a:endParaRPr lang="pt-PT" altLang="pt-PT" sz="1200"/>
              </a:p>
            </p:txBody>
          </p:sp>
          <p:sp>
            <p:nvSpPr>
              <p:cNvPr id="42085" name="Rectangle 95"/>
              <p:cNvSpPr>
                <a:spLocks noChangeArrowheads="1"/>
              </p:cNvSpPr>
              <p:nvPr/>
            </p:nvSpPr>
            <p:spPr bwMode="auto">
              <a:xfrm>
                <a:off x="1044" y="2049"/>
                <a:ext cx="124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10</a:t>
                </a:r>
                <a:endParaRPr lang="pt-PT" altLang="pt-PT"/>
              </a:p>
            </p:txBody>
          </p:sp>
          <p:sp>
            <p:nvSpPr>
              <p:cNvPr id="42086" name="Rectangle 96"/>
              <p:cNvSpPr>
                <a:spLocks noChangeArrowheads="1"/>
              </p:cNvSpPr>
              <p:nvPr/>
            </p:nvSpPr>
            <p:spPr bwMode="auto">
              <a:xfrm>
                <a:off x="1044" y="1324"/>
                <a:ext cx="124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15</a:t>
                </a:r>
                <a:endParaRPr lang="pt-PT" altLang="pt-PT" sz="1200"/>
              </a:p>
            </p:txBody>
          </p:sp>
          <p:sp>
            <p:nvSpPr>
              <p:cNvPr id="42087" name="Rectangle 97"/>
              <p:cNvSpPr>
                <a:spLocks noChangeArrowheads="1"/>
              </p:cNvSpPr>
              <p:nvPr/>
            </p:nvSpPr>
            <p:spPr bwMode="auto">
              <a:xfrm>
                <a:off x="1044" y="603"/>
                <a:ext cx="124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20</a:t>
                </a:r>
                <a:endParaRPr lang="pt-PT" altLang="pt-PT" sz="1200"/>
              </a:p>
            </p:txBody>
          </p:sp>
          <p:sp>
            <p:nvSpPr>
              <p:cNvPr id="98" name="Line 98"/>
              <p:cNvSpPr>
                <a:spLocks noChangeShapeType="1"/>
              </p:cNvSpPr>
              <p:nvPr/>
            </p:nvSpPr>
            <p:spPr bwMode="auto">
              <a:xfrm>
                <a:off x="1211" y="3540"/>
                <a:ext cx="32" cy="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99" name="Line 99"/>
              <p:cNvSpPr>
                <a:spLocks noChangeShapeType="1"/>
              </p:cNvSpPr>
              <p:nvPr/>
            </p:nvSpPr>
            <p:spPr bwMode="auto">
              <a:xfrm>
                <a:off x="1211" y="2820"/>
                <a:ext cx="32" cy="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0" name="Line 100"/>
              <p:cNvSpPr>
                <a:spLocks noChangeShapeType="1"/>
              </p:cNvSpPr>
              <p:nvPr/>
            </p:nvSpPr>
            <p:spPr bwMode="auto">
              <a:xfrm>
                <a:off x="1211" y="2109"/>
                <a:ext cx="32" cy="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1" name="Line 101"/>
              <p:cNvSpPr>
                <a:spLocks noChangeShapeType="1"/>
              </p:cNvSpPr>
              <p:nvPr/>
            </p:nvSpPr>
            <p:spPr bwMode="auto">
              <a:xfrm>
                <a:off x="1211" y="1389"/>
                <a:ext cx="32" cy="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2" name="Line 102"/>
              <p:cNvSpPr>
                <a:spLocks noChangeShapeType="1"/>
              </p:cNvSpPr>
              <p:nvPr/>
            </p:nvSpPr>
            <p:spPr bwMode="auto">
              <a:xfrm>
                <a:off x="1211" y="678"/>
                <a:ext cx="32" cy="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3" name="Line 103"/>
              <p:cNvSpPr>
                <a:spLocks noChangeShapeType="1"/>
              </p:cNvSpPr>
              <p:nvPr/>
            </p:nvSpPr>
            <p:spPr bwMode="auto">
              <a:xfrm>
                <a:off x="1244" y="3572"/>
                <a:ext cx="5335" cy="0"/>
              </a:xfrm>
              <a:prstGeom prst="line">
                <a:avLst/>
              </a:prstGeom>
              <a:noFill/>
              <a:ln w="12700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4" name="Line 104"/>
              <p:cNvSpPr>
                <a:spLocks noChangeShapeType="1"/>
              </p:cNvSpPr>
              <p:nvPr/>
            </p:nvSpPr>
            <p:spPr bwMode="auto">
              <a:xfrm flipV="1">
                <a:off x="1693" y="3572"/>
                <a:ext cx="0" cy="32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5" name="Line 105"/>
              <p:cNvSpPr>
                <a:spLocks noChangeShapeType="1"/>
              </p:cNvSpPr>
              <p:nvPr/>
            </p:nvSpPr>
            <p:spPr bwMode="auto">
              <a:xfrm flipV="1">
                <a:off x="2430" y="3572"/>
                <a:ext cx="0" cy="32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6" name="Line 106"/>
              <p:cNvSpPr>
                <a:spLocks noChangeShapeType="1"/>
              </p:cNvSpPr>
              <p:nvPr/>
            </p:nvSpPr>
            <p:spPr bwMode="auto">
              <a:xfrm flipV="1">
                <a:off x="3175" y="3572"/>
                <a:ext cx="0" cy="32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7" name="Line 107"/>
              <p:cNvSpPr>
                <a:spLocks noChangeShapeType="1"/>
              </p:cNvSpPr>
              <p:nvPr/>
            </p:nvSpPr>
            <p:spPr bwMode="auto">
              <a:xfrm flipV="1">
                <a:off x="3911" y="3572"/>
                <a:ext cx="0" cy="32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8" name="Line 108"/>
              <p:cNvSpPr>
                <a:spLocks noChangeShapeType="1"/>
              </p:cNvSpPr>
              <p:nvPr/>
            </p:nvSpPr>
            <p:spPr bwMode="auto">
              <a:xfrm flipV="1">
                <a:off x="4656" y="3572"/>
                <a:ext cx="0" cy="32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09" name="Line 109"/>
              <p:cNvSpPr>
                <a:spLocks noChangeShapeType="1"/>
              </p:cNvSpPr>
              <p:nvPr/>
            </p:nvSpPr>
            <p:spPr bwMode="auto">
              <a:xfrm flipV="1">
                <a:off x="5393" y="3572"/>
                <a:ext cx="0" cy="32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110" name="Line 110"/>
              <p:cNvSpPr>
                <a:spLocks noChangeShapeType="1"/>
              </p:cNvSpPr>
              <p:nvPr/>
            </p:nvSpPr>
            <p:spPr bwMode="auto">
              <a:xfrm flipV="1">
                <a:off x="6138" y="3572"/>
                <a:ext cx="0" cy="32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/>
              </a:extLst>
            </p:spPr>
            <p:txBody>
              <a:bodyPr lIns="68580" tIns="34290" rIns="68580" bIns="342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350">
                  <a:latin typeface="+mn-lt"/>
                  <a:cs typeface="+mn-cs"/>
                </a:endParaRPr>
              </a:p>
            </p:txBody>
          </p:sp>
          <p:sp>
            <p:nvSpPr>
              <p:cNvPr id="42101" name="Rectangle 111"/>
              <p:cNvSpPr>
                <a:spLocks noChangeArrowheads="1"/>
              </p:cNvSpPr>
              <p:nvPr/>
            </p:nvSpPr>
            <p:spPr bwMode="auto">
              <a:xfrm>
                <a:off x="1529" y="3628"/>
                <a:ext cx="361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Control</a:t>
                </a:r>
                <a:endParaRPr lang="pt-PT" altLang="pt-PT" sz="1200"/>
              </a:p>
            </p:txBody>
          </p:sp>
          <p:sp>
            <p:nvSpPr>
              <p:cNvPr id="42102" name="Rectangle 112"/>
              <p:cNvSpPr>
                <a:spLocks noChangeArrowheads="1"/>
              </p:cNvSpPr>
              <p:nvPr/>
            </p:nvSpPr>
            <p:spPr bwMode="auto">
              <a:xfrm>
                <a:off x="2358" y="3628"/>
                <a:ext cx="180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10s</a:t>
                </a:r>
                <a:endParaRPr lang="pt-PT" altLang="pt-PT" sz="1200"/>
              </a:p>
            </p:txBody>
          </p:sp>
          <p:sp>
            <p:nvSpPr>
              <p:cNvPr id="113" name="Rectangle 113"/>
              <p:cNvSpPr>
                <a:spLocks noChangeArrowheads="1"/>
              </p:cNvSpPr>
              <p:nvPr/>
            </p:nvSpPr>
            <p:spPr bwMode="auto">
              <a:xfrm>
                <a:off x="3102" y="3628"/>
                <a:ext cx="181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200" dirty="0">
                    <a:solidFill>
                      <a:srgbClr val="4D4D4D"/>
                    </a:solidFill>
                    <a:cs typeface="+mn-cs"/>
                  </a:rPr>
                  <a:t>20s</a:t>
                </a:r>
                <a:endParaRPr lang="pt-PT" altLang="pt-PT" sz="1350" dirty="0">
                  <a:cs typeface="+mn-cs"/>
                </a:endParaRPr>
              </a:p>
            </p:txBody>
          </p:sp>
          <p:sp>
            <p:nvSpPr>
              <p:cNvPr id="114" name="Rectangle 114"/>
              <p:cNvSpPr>
                <a:spLocks noChangeArrowheads="1"/>
              </p:cNvSpPr>
              <p:nvPr/>
            </p:nvSpPr>
            <p:spPr bwMode="auto">
              <a:xfrm>
                <a:off x="3839" y="3628"/>
                <a:ext cx="181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pt-PT" altLang="pt-PT" sz="1200" dirty="0">
                    <a:solidFill>
                      <a:srgbClr val="4D4D4D"/>
                    </a:solidFill>
                    <a:cs typeface="+mn-cs"/>
                  </a:rPr>
                  <a:t>30s</a:t>
                </a:r>
                <a:endParaRPr lang="pt-PT" altLang="pt-PT" sz="1350" dirty="0">
                  <a:cs typeface="+mn-cs"/>
                </a:endParaRPr>
              </a:p>
            </p:txBody>
          </p:sp>
          <p:sp>
            <p:nvSpPr>
              <p:cNvPr id="42105" name="Rectangle 115"/>
              <p:cNvSpPr>
                <a:spLocks noChangeArrowheads="1"/>
              </p:cNvSpPr>
              <p:nvPr/>
            </p:nvSpPr>
            <p:spPr bwMode="auto">
              <a:xfrm>
                <a:off x="4584" y="3628"/>
                <a:ext cx="180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60s</a:t>
                </a:r>
                <a:endParaRPr lang="pt-PT" altLang="pt-PT"/>
              </a:p>
            </p:txBody>
          </p:sp>
          <p:sp>
            <p:nvSpPr>
              <p:cNvPr id="42106" name="Rectangle 116"/>
              <p:cNvSpPr>
                <a:spLocks noChangeArrowheads="1"/>
              </p:cNvSpPr>
              <p:nvPr/>
            </p:nvSpPr>
            <p:spPr bwMode="auto">
              <a:xfrm>
                <a:off x="5293" y="3628"/>
                <a:ext cx="24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120s</a:t>
                </a:r>
                <a:endParaRPr lang="pt-PT" altLang="pt-PT"/>
              </a:p>
            </p:txBody>
          </p:sp>
          <p:sp>
            <p:nvSpPr>
              <p:cNvPr id="42107" name="Rectangle 117"/>
              <p:cNvSpPr>
                <a:spLocks noChangeArrowheads="1"/>
              </p:cNvSpPr>
              <p:nvPr/>
            </p:nvSpPr>
            <p:spPr bwMode="auto">
              <a:xfrm>
                <a:off x="6038" y="3628"/>
                <a:ext cx="24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1200">
                    <a:solidFill>
                      <a:srgbClr val="4D4D4D"/>
                    </a:solidFill>
                  </a:rPr>
                  <a:t>180s</a:t>
                </a:r>
                <a:endParaRPr lang="pt-PT" altLang="pt-PT"/>
              </a:p>
            </p:txBody>
          </p:sp>
          <p:sp>
            <p:nvSpPr>
              <p:cNvPr id="42108" name="Rectangle 118"/>
              <p:cNvSpPr>
                <a:spLocks noChangeArrowheads="1"/>
              </p:cNvSpPr>
              <p:nvPr/>
            </p:nvSpPr>
            <p:spPr bwMode="auto">
              <a:xfrm>
                <a:off x="3328" y="3765"/>
                <a:ext cx="888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2100">
                    <a:solidFill>
                      <a:srgbClr val="000000"/>
                    </a:solidFill>
                  </a:rPr>
                  <a:t>Treatment</a:t>
                </a:r>
                <a:endParaRPr lang="pt-PT" altLang="pt-PT" sz="2100"/>
              </a:p>
            </p:txBody>
          </p:sp>
          <p:sp>
            <p:nvSpPr>
              <p:cNvPr id="42109" name="Rectangle 119"/>
              <p:cNvSpPr>
                <a:spLocks noChangeArrowheads="1"/>
              </p:cNvSpPr>
              <p:nvPr/>
            </p:nvSpPr>
            <p:spPr bwMode="auto">
              <a:xfrm rot="-5400000">
                <a:off x="-383" y="1933"/>
                <a:ext cx="2124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85800" eaLnBrk="0" hangingPunct="0"/>
                <a:r>
                  <a:rPr lang="pt-PT" altLang="pt-PT" sz="2100">
                    <a:solidFill>
                      <a:srgbClr val="000000"/>
                    </a:solidFill>
                  </a:rPr>
                  <a:t>Number of Viable Seeds</a:t>
                </a:r>
                <a:endParaRPr lang="pt-PT" altLang="pt-PT" sz="2100"/>
              </a:p>
            </p:txBody>
          </p:sp>
        </p:grpSp>
        <p:sp>
          <p:nvSpPr>
            <p:cNvPr id="120" name="CaixaDeTexto 119"/>
            <p:cNvSpPr txBox="1"/>
            <p:nvPr/>
          </p:nvSpPr>
          <p:spPr>
            <a:xfrm>
              <a:off x="2063730" y="374738"/>
              <a:ext cx="277266" cy="3999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a</a:t>
              </a:r>
            </a:p>
          </p:txBody>
        </p:sp>
        <p:sp>
          <p:nvSpPr>
            <p:cNvPr id="121" name="CaixaDeTexto 120"/>
            <p:cNvSpPr txBox="1"/>
            <p:nvPr/>
          </p:nvSpPr>
          <p:spPr>
            <a:xfrm>
              <a:off x="3416198" y="359923"/>
              <a:ext cx="279383" cy="3999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a</a:t>
              </a:r>
            </a:p>
          </p:txBody>
        </p:sp>
        <p:sp>
          <p:nvSpPr>
            <p:cNvPr id="122" name="CaixaDeTexto 121"/>
            <p:cNvSpPr txBox="1"/>
            <p:nvPr/>
          </p:nvSpPr>
          <p:spPr>
            <a:xfrm>
              <a:off x="4775017" y="417064"/>
              <a:ext cx="277267" cy="3999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a</a:t>
              </a:r>
            </a:p>
          </p:txBody>
        </p:sp>
        <p:sp>
          <p:nvSpPr>
            <p:cNvPr id="123" name="CaixaDeTexto 122"/>
            <p:cNvSpPr txBox="1"/>
            <p:nvPr/>
          </p:nvSpPr>
          <p:spPr>
            <a:xfrm>
              <a:off x="6127487" y="353575"/>
              <a:ext cx="277266" cy="3999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a</a:t>
              </a:r>
            </a:p>
          </p:txBody>
        </p:sp>
        <p:sp>
          <p:nvSpPr>
            <p:cNvPr id="124" name="CaixaDeTexto 123"/>
            <p:cNvSpPr txBox="1"/>
            <p:nvPr/>
          </p:nvSpPr>
          <p:spPr>
            <a:xfrm>
              <a:off x="7471489" y="398017"/>
              <a:ext cx="277267" cy="3999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a</a:t>
              </a:r>
            </a:p>
          </p:txBody>
        </p:sp>
        <p:sp>
          <p:nvSpPr>
            <p:cNvPr id="125" name="CaixaDeTexto 124"/>
            <p:cNvSpPr txBox="1"/>
            <p:nvPr/>
          </p:nvSpPr>
          <p:spPr>
            <a:xfrm>
              <a:off x="8819726" y="3223299"/>
              <a:ext cx="277266" cy="3999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b</a:t>
              </a:r>
            </a:p>
          </p:txBody>
        </p:sp>
        <p:sp>
          <p:nvSpPr>
            <p:cNvPr id="126" name="CaixaDeTexto 125"/>
            <p:cNvSpPr txBox="1"/>
            <p:nvPr/>
          </p:nvSpPr>
          <p:spPr>
            <a:xfrm>
              <a:off x="10187011" y="4960793"/>
              <a:ext cx="277266" cy="3999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350" dirty="0">
                  <a:latin typeface="+mn-lt"/>
                  <a:cs typeface="+mn-cs"/>
                </a:rPr>
                <a:t>c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smtClean="0"/>
          </a:p>
        </p:txBody>
      </p:sp>
      <p:pic>
        <p:nvPicPr>
          <p:cNvPr id="43010" name="Imagem 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11238" y="1825625"/>
            <a:ext cx="7121525" cy="435133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ítulo 3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r>
              <a:rPr lang="en-GB" smtClean="0"/>
              <a:t>Obrigado – Thank you </a:t>
            </a:r>
          </a:p>
        </p:txBody>
      </p:sp>
      <p:sp>
        <p:nvSpPr>
          <p:cNvPr id="44034" name="Marcador de Posição do Texto 4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6963" y="331788"/>
            <a:ext cx="5688012" cy="654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CaixaDeTexto 2"/>
          <p:cNvSpPr txBox="1">
            <a:spLocks noChangeArrowheads="1"/>
          </p:cNvSpPr>
          <p:nvPr/>
        </p:nvSpPr>
        <p:spPr bwMode="auto">
          <a:xfrm>
            <a:off x="468313" y="6021388"/>
            <a:ext cx="2447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Brooks </a:t>
            </a:r>
            <a:r>
              <a:rPr lang="en-US" altLang="en-US" i="1"/>
              <a:t>et al.</a:t>
            </a:r>
            <a:r>
              <a:rPr lang="en-US" altLang="en-US"/>
              <a:t> 2004</a:t>
            </a:r>
          </a:p>
        </p:txBody>
      </p:sp>
      <p:sp>
        <p:nvSpPr>
          <p:cNvPr id="16387" name="4 Marcador de número de diapositiva"/>
          <p:cNvSpPr txBox="1">
            <a:spLocks/>
          </p:cNvSpPr>
          <p:nvPr/>
        </p:nvSpPr>
        <p:spPr bwMode="auto">
          <a:xfrm>
            <a:off x="8143875" y="19050"/>
            <a:ext cx="542925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214BAADC-A07E-4EBA-87F0-35B25C979185}" type="slidenum">
              <a:rPr lang="en-US" altLang="en-US" sz="1400" b="1">
                <a:solidFill>
                  <a:srgbClr val="FFFFFF"/>
                </a:solidFill>
                <a:latin typeface="Franklin Gothic Book" pitchFamily="34" charset="0"/>
              </a:rPr>
              <a:pPr algn="r"/>
              <a:t>3</a:t>
            </a:fld>
            <a:endParaRPr lang="en-US" altLang="en-US" sz="1400" b="1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87264-A25D-4E6A-94C4-64AA9B0ADB19}" type="slidenum">
              <a:rPr lang="pt-PT"/>
              <a:pPr>
                <a:defRPr/>
              </a:pPr>
              <a:t>3</a:t>
            </a:fld>
            <a:endParaRPr lang="pt-PT"/>
          </a:p>
        </p:txBody>
      </p:sp>
      <p:sp>
        <p:nvSpPr>
          <p:cNvPr id="16389" name="CaixaDeTexto 1"/>
          <p:cNvSpPr txBox="1">
            <a:spLocks noChangeArrowheads="1"/>
          </p:cNvSpPr>
          <p:nvPr/>
        </p:nvSpPr>
        <p:spPr bwMode="auto">
          <a:xfrm>
            <a:off x="468313" y="2565400"/>
            <a:ext cx="32591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Calibri" pitchFamily="34" charset="0"/>
              </a:rPr>
              <a:t>Fire and alien plants may be connected through a fire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smtClean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42900" lvl="1" indent="-34290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dirty="0" err="1" smtClean="0"/>
              <a:t>Most</a:t>
            </a:r>
            <a:r>
              <a:rPr lang="pt-PT" dirty="0" smtClean="0"/>
              <a:t> fuel management </a:t>
            </a:r>
            <a:r>
              <a:rPr lang="pt-PT" dirty="0" err="1" smtClean="0"/>
              <a:t>practices</a:t>
            </a:r>
            <a:r>
              <a:rPr lang="pt-PT" dirty="0" smtClean="0"/>
              <a:t> </a:t>
            </a:r>
            <a:r>
              <a:rPr lang="pt-PT" dirty="0" err="1" smtClean="0"/>
              <a:t>may</a:t>
            </a:r>
            <a:r>
              <a:rPr lang="pt-PT" dirty="0" smtClean="0"/>
              <a:t> </a:t>
            </a:r>
            <a:r>
              <a:rPr lang="pt-PT" dirty="0" err="1" smtClean="0"/>
              <a:t>potentially</a:t>
            </a:r>
            <a:r>
              <a:rPr lang="pt-PT" dirty="0" smtClean="0"/>
              <a:t> </a:t>
            </a:r>
            <a:r>
              <a:rPr lang="pt-PT" dirty="0" err="1" smtClean="0"/>
              <a:t>aggravate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problema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plant</a:t>
            </a:r>
            <a:r>
              <a:rPr lang="pt-PT" dirty="0" smtClean="0"/>
              <a:t> </a:t>
            </a:r>
            <a:r>
              <a:rPr lang="pt-PT" dirty="0" err="1" smtClean="0"/>
              <a:t>invasions</a:t>
            </a:r>
            <a:endParaRPr lang="pt-PT" dirty="0" smtClean="0"/>
          </a:p>
          <a:p>
            <a:pPr marL="342900" lvl="1" indent="-34290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dirty="0" err="1" smtClean="0"/>
              <a:t>Even</a:t>
            </a:r>
            <a:r>
              <a:rPr lang="pt-PT" dirty="0" smtClean="0"/>
              <a:t> fuel breaks for </a:t>
            </a:r>
            <a:r>
              <a:rPr lang="pt-PT" dirty="0" err="1" smtClean="0"/>
              <a:t>fire</a:t>
            </a:r>
            <a:r>
              <a:rPr lang="pt-PT" dirty="0" smtClean="0"/>
              <a:t> </a:t>
            </a:r>
            <a:r>
              <a:rPr lang="pt-PT" dirty="0" err="1" smtClean="0"/>
              <a:t>prevention</a:t>
            </a:r>
            <a:r>
              <a:rPr lang="pt-PT" dirty="0" smtClean="0"/>
              <a:t> can </a:t>
            </a:r>
            <a:r>
              <a:rPr lang="pt-PT" dirty="0" err="1" smtClean="0"/>
              <a:t>foster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establishment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invasive</a:t>
            </a:r>
            <a:r>
              <a:rPr lang="pt-PT" dirty="0" smtClean="0"/>
              <a:t> </a:t>
            </a:r>
            <a:r>
              <a:rPr lang="pt-PT" dirty="0" err="1" smtClean="0"/>
              <a:t>plants</a:t>
            </a:r>
            <a:endParaRPr lang="pt-PT" dirty="0" smtClean="0"/>
          </a:p>
          <a:p>
            <a:pPr marL="342900" lvl="1" indent="-34290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PT" dirty="0" smtClean="0"/>
          </a:p>
          <a:p>
            <a:pPr marL="0" lvl="1" indent="0" fontAlgn="auto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PT" dirty="0" smtClean="0"/>
              <a:t>In Califórnia (</a:t>
            </a:r>
            <a:r>
              <a:rPr lang="pt-PT" dirty="0" err="1" smtClean="0"/>
              <a:t>Merriam</a:t>
            </a:r>
            <a:r>
              <a:rPr lang="pt-PT" dirty="0" smtClean="0"/>
              <a:t> </a:t>
            </a:r>
            <a:r>
              <a:rPr lang="pt-PT" dirty="0" err="1"/>
              <a:t>et</a:t>
            </a:r>
            <a:r>
              <a:rPr lang="pt-PT" dirty="0"/>
              <a:t> al. 2006</a:t>
            </a:r>
            <a:r>
              <a:rPr lang="pt-PT" dirty="0" smtClean="0"/>
              <a:t>):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PT" dirty="0" smtClean="0"/>
              <a:t>“</a:t>
            </a:r>
            <a:r>
              <a:rPr lang="en-US" dirty="0"/>
              <a:t>We found that nonnative plant abundance was over 200% higher on fuel breaks than in adjacent wildland areas</a:t>
            </a:r>
            <a:r>
              <a:rPr lang="pt-PT" dirty="0" smtClean="0"/>
              <a:t>”</a:t>
            </a:r>
            <a:endParaRPr lang="pt-PT" dirty="0"/>
          </a:p>
        </p:txBody>
      </p:sp>
      <p:pic>
        <p:nvPicPr>
          <p:cNvPr id="17411" name="Imagem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7588"/>
            <a:ext cx="9144000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m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7588"/>
            <a:ext cx="9144000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Imagem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3838" y="1825625"/>
            <a:ext cx="4921251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Imagem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7413" y="2058988"/>
            <a:ext cx="46577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tângulo 1"/>
          <p:cNvSpPr>
            <a:spLocks noChangeArrowheads="1"/>
          </p:cNvSpPr>
          <p:nvPr/>
        </p:nvSpPr>
        <p:spPr bwMode="auto">
          <a:xfrm>
            <a:off x="6862763" y="5534025"/>
            <a:ext cx="2178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Merriam et al. 2006):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277813" y="2293938"/>
            <a:ext cx="8588375" cy="1325562"/>
          </a:xfrm>
        </p:spPr>
        <p:txBody>
          <a:bodyPr/>
          <a:lstStyle/>
          <a:p>
            <a:r>
              <a:rPr lang="pt-PT" smtClean="0"/>
              <a:t>Alien plant species introduced to Portugal that are well adapted to fire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Marcador de Posição de Conteúdo 3"/>
          <p:cNvSpPr>
            <a:spLocks noGrp="1"/>
          </p:cNvSpPr>
          <p:nvPr>
            <p:ph idx="1"/>
          </p:nvPr>
        </p:nvSpPr>
        <p:spPr>
          <a:xfrm>
            <a:off x="457200" y="2719388"/>
            <a:ext cx="8686800" cy="5068887"/>
          </a:xfrm>
        </p:spPr>
        <p:txBody>
          <a:bodyPr/>
          <a:lstStyle/>
          <a:p>
            <a:r>
              <a:rPr lang="en-GB" i="1" smtClean="0"/>
              <a:t>Acacia dealbata</a:t>
            </a:r>
          </a:p>
          <a:p>
            <a:pPr lvl="1"/>
            <a:r>
              <a:rPr lang="en-GB" smtClean="0"/>
              <a:t>Australian origin</a:t>
            </a:r>
          </a:p>
          <a:p>
            <a:pPr lvl="1"/>
            <a:r>
              <a:rPr lang="en-GB" smtClean="0"/>
              <a:t>As many other Fabaceae, it develops a soil seed bank </a:t>
            </a:r>
          </a:p>
          <a:p>
            <a:pPr lvl="1"/>
            <a:r>
              <a:rPr lang="en-GB" smtClean="0"/>
              <a:t>The hard-coated seeds may be stored in the soil for decades</a:t>
            </a:r>
          </a:p>
          <a:p>
            <a:pPr lvl="1"/>
            <a:r>
              <a:rPr lang="en-GB" smtClean="0"/>
              <a:t>Fire triggers seed germination</a:t>
            </a:r>
          </a:p>
          <a:p>
            <a:pPr lvl="1"/>
            <a:r>
              <a:rPr lang="en-GB" smtClean="0"/>
              <a:t>It resprouts vigorously after fire</a:t>
            </a:r>
          </a:p>
          <a:p>
            <a:pPr lvl="1"/>
            <a:r>
              <a:rPr lang="en-GB" smtClean="0"/>
              <a:t>Seed pods can be dispersed at considerable distances</a:t>
            </a:r>
          </a:p>
          <a:p>
            <a:pPr lvl="1"/>
            <a:r>
              <a:rPr lang="en-GB" smtClean="0"/>
              <a:t>It has been expanding rapidly across the country</a:t>
            </a:r>
          </a:p>
          <a:p>
            <a:pPr lvl="1"/>
            <a:endParaRPr lang="en-GB" i="1" smtClean="0"/>
          </a:p>
          <a:p>
            <a:pPr lvl="1"/>
            <a:endParaRPr lang="en-GB" i="1" smtClean="0"/>
          </a:p>
        </p:txBody>
      </p:sp>
      <p:pic>
        <p:nvPicPr>
          <p:cNvPr id="20482" name="Picture 6" descr="http://invasoras.uc.pt/wp-content/uploads/2012/12/acacia_dealbata-1small16-9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r="24255"/>
          <a:stretch>
            <a:fillRect/>
          </a:stretch>
        </p:blipFill>
        <p:spPr bwMode="auto">
          <a:xfrm>
            <a:off x="7099300" y="1903413"/>
            <a:ext cx="204470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3" name="Grupo 5"/>
          <p:cNvGrpSpPr>
            <a:grpSpLocks/>
          </p:cNvGrpSpPr>
          <p:nvPr/>
        </p:nvGrpSpPr>
        <p:grpSpPr bwMode="auto">
          <a:xfrm>
            <a:off x="0" y="6273800"/>
            <a:ext cx="9109075" cy="584200"/>
            <a:chOff x="0" y="6273376"/>
            <a:chExt cx="9108504" cy="584624"/>
          </a:xfrm>
        </p:grpSpPr>
        <p:pic>
          <p:nvPicPr>
            <p:cNvPr id="20484" name="Picture 4" descr="Resultado de imagem para logotipo esa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20396" y="6309320"/>
              <a:ext cx="1688108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Picture 10" descr="Resultado de imagem para logotipo união europeia fundo agricola desenvolvimento transparent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318000"/>
              <a:ext cx="1626159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6" name="Picture 12" descr="Resultado de imagem para logotipo portugal 2020 transparent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67744" y="6273376"/>
              <a:ext cx="1767736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7" name="Picture 14" descr="Resultado de imagem para logotipo pdr 2020 transparent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16016" y="6318000"/>
              <a:ext cx="227587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Marcador de Posição de Conteúdo 3"/>
          <p:cNvSpPr>
            <a:spLocks noGrp="1"/>
          </p:cNvSpPr>
          <p:nvPr>
            <p:ph idx="1"/>
          </p:nvPr>
        </p:nvSpPr>
        <p:spPr>
          <a:xfrm>
            <a:off x="628650" y="3068638"/>
            <a:ext cx="7886700" cy="4351337"/>
          </a:xfrm>
        </p:spPr>
        <p:txBody>
          <a:bodyPr/>
          <a:lstStyle/>
          <a:p>
            <a:r>
              <a:rPr lang="en-GB" i="1" smtClean="0"/>
              <a:t>Hakea sericea</a:t>
            </a:r>
          </a:p>
          <a:p>
            <a:pPr lvl="1"/>
            <a:r>
              <a:rPr lang="en-GB" smtClean="0"/>
              <a:t>Another Australian species</a:t>
            </a:r>
          </a:p>
          <a:p>
            <a:pPr lvl="1"/>
            <a:r>
              <a:rPr lang="en-GB" smtClean="0"/>
              <a:t>It is an obligate seeder</a:t>
            </a:r>
          </a:p>
          <a:p>
            <a:pPr lvl="1"/>
            <a:r>
              <a:rPr lang="en-GB" smtClean="0"/>
              <a:t>It develops a canopy seed bank</a:t>
            </a:r>
          </a:p>
          <a:p>
            <a:pPr lvl="1"/>
            <a:r>
              <a:rPr lang="en-GB" smtClean="0"/>
              <a:t>Woody fruits open after fire and disperse the seeds at considerable distances (&gt;100 m), therefore expanding the invaded area</a:t>
            </a:r>
          </a:p>
          <a:p>
            <a:pPr lvl="1"/>
            <a:endParaRPr lang="en-GB" smtClean="0"/>
          </a:p>
        </p:txBody>
      </p:sp>
      <p:pic>
        <p:nvPicPr>
          <p:cNvPr id="21506" name="Picture 10" descr="https://oscafeinicos.files.wordpress.com/2011/01/espinheir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75" y="1925638"/>
            <a:ext cx="20161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7" name="Grupo 5"/>
          <p:cNvGrpSpPr>
            <a:grpSpLocks/>
          </p:cNvGrpSpPr>
          <p:nvPr/>
        </p:nvGrpSpPr>
        <p:grpSpPr bwMode="auto">
          <a:xfrm>
            <a:off x="0" y="6273800"/>
            <a:ext cx="9109075" cy="584200"/>
            <a:chOff x="0" y="6273376"/>
            <a:chExt cx="9108504" cy="584624"/>
          </a:xfrm>
        </p:grpSpPr>
        <p:pic>
          <p:nvPicPr>
            <p:cNvPr id="21508" name="Picture 4" descr="Resultado de imagem para logotipo esa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20396" y="6309320"/>
              <a:ext cx="1688108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9" name="Picture 10" descr="Resultado de imagem para logotipo união europeia fundo agricola desenvolvimento transparen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318000"/>
              <a:ext cx="1626159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0" name="Picture 12" descr="Resultado de imagem para logotipo portugal 2020 transparent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67744" y="6273376"/>
              <a:ext cx="1767736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1" name="Picture 14" descr="Resultado de imagem para logotipo pdr 2020 transparent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16016" y="6318000"/>
              <a:ext cx="227587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Marcador de Posição de Conteúdo 3"/>
          <p:cNvSpPr>
            <a:spLocks noGrp="1"/>
          </p:cNvSpPr>
          <p:nvPr>
            <p:ph idx="1"/>
          </p:nvPr>
        </p:nvSpPr>
        <p:spPr>
          <a:xfrm>
            <a:off x="628650" y="3068638"/>
            <a:ext cx="7886700" cy="4351337"/>
          </a:xfrm>
        </p:spPr>
        <p:txBody>
          <a:bodyPr/>
          <a:lstStyle/>
          <a:p>
            <a:r>
              <a:rPr lang="en-GB" i="1" smtClean="0"/>
              <a:t>Eucalyptus globulus</a:t>
            </a:r>
          </a:p>
          <a:p>
            <a:pPr lvl="1"/>
            <a:r>
              <a:rPr lang="en-GB" smtClean="0"/>
              <a:t>Also from Australia</a:t>
            </a:r>
          </a:p>
          <a:p>
            <a:pPr lvl="1"/>
            <a:r>
              <a:rPr lang="en-GB" smtClean="0"/>
              <a:t>Highly resistant to fire</a:t>
            </a:r>
          </a:p>
          <a:p>
            <a:pPr lvl="1"/>
            <a:r>
              <a:rPr lang="en-GB" smtClean="0"/>
              <a:t>Massive seed shed after fire from “old” trees</a:t>
            </a:r>
          </a:p>
          <a:p>
            <a:pPr lvl="1"/>
            <a:r>
              <a:rPr lang="en-GB" smtClean="0"/>
              <a:t>Not a problem if plantations are properly managed </a:t>
            </a:r>
          </a:p>
          <a:p>
            <a:pPr lvl="1"/>
            <a:r>
              <a:rPr lang="en-GB" smtClean="0"/>
              <a:t>A potential problem when trees are not harvested in short rotations</a:t>
            </a:r>
          </a:p>
          <a:p>
            <a:pPr lvl="1"/>
            <a:endParaRPr lang="en-GB" smtClean="0"/>
          </a:p>
          <a:p>
            <a:pPr lvl="1"/>
            <a:endParaRPr lang="en-GB" smtClean="0"/>
          </a:p>
        </p:txBody>
      </p:sp>
      <p:grpSp>
        <p:nvGrpSpPr>
          <p:cNvPr id="22530" name="Grupo 5"/>
          <p:cNvGrpSpPr>
            <a:grpSpLocks/>
          </p:cNvGrpSpPr>
          <p:nvPr/>
        </p:nvGrpSpPr>
        <p:grpSpPr bwMode="auto">
          <a:xfrm>
            <a:off x="0" y="6273800"/>
            <a:ext cx="9109075" cy="584200"/>
            <a:chOff x="0" y="6273376"/>
            <a:chExt cx="9108504" cy="584624"/>
          </a:xfrm>
        </p:grpSpPr>
        <p:pic>
          <p:nvPicPr>
            <p:cNvPr id="22532" name="Picture 4" descr="Resultado de imagem para logotipo esa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420396" y="6309320"/>
              <a:ext cx="1688108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3" name="Picture 10" descr="Resultado de imagem para logotipo união europeia fundo agricola desenvolvimento transparent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318000"/>
              <a:ext cx="1626159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4" name="Picture 12" descr="Resultado de imagem para logotipo portugal 2020 transparen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67744" y="6273376"/>
              <a:ext cx="1767736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14" descr="Resultado de imagem para logotipo pdr 2020 transparent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16016" y="6318000"/>
              <a:ext cx="227587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1" name="Imagem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19975" y="1635125"/>
            <a:ext cx="17240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1701</TotalTime>
  <Words>497</Words>
  <Application>Microsoft Office PowerPoint</Application>
  <PresentationFormat>Apresentação no Ecrã (4:3)</PresentationFormat>
  <Paragraphs>152</Paragraphs>
  <Slides>29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Modelo de apresentação</vt:lpstr>
      </vt:variant>
      <vt:variant>
        <vt:i4>2</vt:i4>
      </vt:variant>
      <vt:variant>
        <vt:lpstr>Títulos dos diapositivos</vt:lpstr>
      </vt:variant>
      <vt:variant>
        <vt:i4>29</vt:i4>
      </vt:variant>
    </vt:vector>
  </HeadingPairs>
  <TitlesOfParts>
    <vt:vector size="36" baseType="lpstr">
      <vt:lpstr>Calibri</vt:lpstr>
      <vt:lpstr>Arial</vt:lpstr>
      <vt:lpstr>Calibri Light</vt:lpstr>
      <vt:lpstr>Franklin Gothic Book</vt:lpstr>
      <vt:lpstr>Times New Roman</vt:lpstr>
      <vt:lpstr>Tema do Office</vt:lpstr>
      <vt:lpstr>Tema do Office</vt:lpstr>
      <vt:lpstr>  O Fogo e as Invasoras Lenhosas – Fire and woody plant invaders</vt:lpstr>
      <vt:lpstr>The problem</vt:lpstr>
      <vt:lpstr>Diapositivo 3</vt:lpstr>
      <vt:lpstr>Diapositivo 4</vt:lpstr>
      <vt:lpstr>Diapositivo 5</vt:lpstr>
      <vt:lpstr>Alien plant species introduced to Portugal that are well adapted to fire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The Aliens and flames (Fogo e Invasoras) project</vt:lpstr>
      <vt:lpstr>Diapositivo 15</vt:lpstr>
      <vt:lpstr>But</vt:lpstr>
      <vt:lpstr>Diapositivo 17</vt:lpstr>
      <vt:lpstr>Diapositivo 18</vt:lpstr>
      <vt:lpstr>Diapositivo 19</vt:lpstr>
      <vt:lpstr>Diapositivo 20</vt:lpstr>
      <vt:lpstr>Diapositivo 21</vt:lpstr>
      <vt:lpstr>Preliminary results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Obrigado – Thank you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David</dc:creator>
  <cp:lastModifiedBy>jgorgulho</cp:lastModifiedBy>
  <cp:revision>44</cp:revision>
  <dcterms:created xsi:type="dcterms:W3CDTF">2018-05-21T16:18:16Z</dcterms:created>
  <dcterms:modified xsi:type="dcterms:W3CDTF">2019-03-06T12:31:20Z</dcterms:modified>
</cp:coreProperties>
</file>