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28"/>
  </p:notesMasterIdLst>
  <p:sldIdLst>
    <p:sldId id="257" r:id="rId3"/>
    <p:sldId id="258" r:id="rId4"/>
    <p:sldId id="284" r:id="rId5"/>
    <p:sldId id="285" r:id="rId6"/>
    <p:sldId id="286" r:id="rId7"/>
    <p:sldId id="287" r:id="rId8"/>
    <p:sldId id="259" r:id="rId9"/>
    <p:sldId id="266" r:id="rId10"/>
    <p:sldId id="267" r:id="rId11"/>
    <p:sldId id="268" r:id="rId12"/>
    <p:sldId id="269" r:id="rId13"/>
    <p:sldId id="270" r:id="rId14"/>
    <p:sldId id="271" r:id="rId15"/>
    <p:sldId id="295" r:id="rId16"/>
    <p:sldId id="272" r:id="rId17"/>
    <p:sldId id="282" r:id="rId18"/>
    <p:sldId id="273" r:id="rId19"/>
    <p:sldId id="289" r:id="rId20"/>
    <p:sldId id="290" r:id="rId21"/>
    <p:sldId id="280" r:id="rId22"/>
    <p:sldId id="281" r:id="rId23"/>
    <p:sldId id="298" r:id="rId24"/>
    <p:sldId id="299" r:id="rId25"/>
    <p:sldId id="296" r:id="rId26"/>
    <p:sldId id="283" r:id="rId27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uro" initials="m" lastIdx="6" clrIdx="0">
    <p:extLst>
      <p:ext uri="{19B8F6BF-5375-455C-9EA6-DF929625EA0E}">
        <p15:presenceInfo xmlns:p15="http://schemas.microsoft.com/office/powerpoint/2012/main" userId="mau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0" autoAdjust="0"/>
    <p:restoredTop sz="94660"/>
  </p:normalViewPr>
  <p:slideViewPr>
    <p:cSldViewPr snapToGrid="0">
      <p:cViewPr>
        <p:scale>
          <a:sx n="66" d="100"/>
          <a:sy n="66" d="100"/>
        </p:scale>
        <p:origin x="1264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9F792-B5EB-4301-94B5-7E85DAA30976}" type="datetimeFigureOut">
              <a:rPr lang="pt-PT" smtClean="0"/>
              <a:t>02/05/2019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E85C88-17C7-461A-888E-706B0AAB895E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98097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8965D1-2E5D-45F8-8711-9629AEFA664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03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dirty="0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89369-1D62-4DC3-B2F1-30844C1C02A2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2137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07B63-3042-4A08-9C9E-167FEEC7A667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3262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B3C6-C8E0-41FC-A861-B4D9C8DCF093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0567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8DD26-0360-4C1E-B270-9C250997AB92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86050" y="6356351"/>
            <a:ext cx="3771900" cy="365125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blipFill>
                  <a:blip r:embed="rId3"/>
                  <a:tile tx="0" ty="0" sx="100000" sy="100000" flip="none" algn="tl"/>
                </a:blipFill>
              </a:defRPr>
            </a:lvl1pPr>
          </a:lstStyle>
          <a:p>
            <a:endParaRPr lang="pt-P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77681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912E0-36C9-4925-AF51-4BECA4C435F7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62013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0211C-139E-4A4A-BCC0-6074FA530FC2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8917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CF04-29D2-4720-BCA5-DA88CE0207F4}" type="datetime1">
              <a:rPr lang="pt-PT" smtClean="0"/>
              <a:t>02/05/2019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4468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0B2F2-B77E-4F82-A5EB-0E9337B21982}" type="datetime1">
              <a:rPr lang="pt-PT" smtClean="0"/>
              <a:t>02/05/2019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2006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10324-2C3D-4BCD-A4C7-600DF1A24E8C}" type="datetime1">
              <a:rPr lang="pt-PT" smtClean="0"/>
              <a:t>02/05/2019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8725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D6DE4-EFB5-464E-880D-EF14EC07C05E}" type="datetime1">
              <a:rPr lang="pt-PT" smtClean="0"/>
              <a:t>02/05/2019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35816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CCC3-BB33-4444-85DE-68298DF037C0}" type="datetime1">
              <a:rPr lang="pt-PT" smtClean="0"/>
              <a:t>02/05/2019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331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2E973-25E6-446B-82AA-10994167B179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4523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C8964-E1A8-4A38-83A5-8D7D86BDAB1E}" type="datetime1">
              <a:rPr lang="pt-PT" smtClean="0"/>
              <a:t>02/05/2019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8057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284C-D312-4F6D-A959-FFD05CB538FC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54384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9DF01-D0B0-4F28-B9CC-B490C53A29EE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084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11CC4-77D1-4728-9F0E-75FAC1684F24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764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5F73-C688-4D72-B0B2-5D8E24311F5A}" type="datetime1">
              <a:rPr lang="pt-PT" smtClean="0"/>
              <a:t>02/05/2019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353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B5F71-9E3B-4DF5-93B4-023788A37436}" type="datetime1">
              <a:rPr lang="pt-PT" smtClean="0"/>
              <a:t>02/05/2019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114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BB17E-D5AB-4793-91DF-6E5E7CCF6B37}" type="datetime1">
              <a:rPr lang="pt-PT" smtClean="0"/>
              <a:t>02/05/2019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9059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B9435-3DB6-4D71-A17B-2A232CB9319F}" type="datetime1">
              <a:rPr lang="pt-PT" smtClean="0"/>
              <a:t>02/05/2019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435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D1A2-D0B6-4C02-ACF7-A86BBAA04B20}" type="datetime1">
              <a:rPr lang="pt-PT" smtClean="0"/>
              <a:t>02/05/2019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071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6ED1F-F674-46A9-A440-E516952DE3B9}" type="datetime1">
              <a:rPr lang="pt-PT" smtClean="0"/>
              <a:t>02/05/2019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1003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6124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803A0-0648-425D-A82A-AE34300E3AC9}" type="datetime1">
              <a:rPr lang="pt-PT" smtClean="0"/>
              <a:t>02/05/2019</a:t>
            </a:fld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6452682"/>
            <a:ext cx="3270312" cy="2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2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Editar os estilos de texto do Modelo Global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56824-9FC6-4842-BCD9-F86A69121556}" type="datetime1">
              <a:rPr lang="pt-PT" smtClean="0"/>
              <a:t>02/05/2019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C06A6-7156-454C-A844-E22D2007571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268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Fogo_Controlado_da_Associa&#195;&#167;&#195;&#163;o_Florestal_do_Baixo_Vouga_2014.av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asoras.uc.pt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hyperlink" Target="http://www.google.pt/url?sa=i&amp;rct=j&amp;q=&amp;esrc=s&amp;source=images&amp;cd=&amp;cad=rja&amp;uact=8&amp;docid=yHE0hWovJzuw4M&amp;tbnid=IyNPNQtQAFdmEM:&amp;ved=0CAUQjRw&amp;url=http://invasoras.uc.pt/gallery/acacia-dealbata/&amp;ei=id58U9ilIe6u7AbboIHoBQ&amp;bvm=bv.67229260,d.d2k&amp;psig=AFQjCNH0xbhuh1TxwtaeWmHegi5HppCjdg&amp;ust=140077873204174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asoras.uc.pt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798" y="1940073"/>
            <a:ext cx="7772400" cy="2387600"/>
          </a:xfrm>
        </p:spPr>
        <p:txBody>
          <a:bodyPr>
            <a:noAutofit/>
          </a:bodyPr>
          <a:lstStyle/>
          <a:p>
            <a:pPr hangingPunct="0"/>
            <a:r>
              <a:rPr lang="pt-PT" sz="4800" dirty="0"/>
              <a:t/>
            </a:r>
            <a:br>
              <a:rPr lang="pt-PT" sz="4800" dirty="0"/>
            </a:br>
            <a:r>
              <a:rPr lang="pt-PT" sz="4800" dirty="0"/>
              <a:t> </a:t>
            </a:r>
            <a:r>
              <a:rPr lang="en-US" sz="4800" b="1" dirty="0"/>
              <a:t>Fire hazard and plant </a:t>
            </a:r>
            <a:r>
              <a:rPr lang="en-US" sz="4800" b="1" dirty="0" smtClean="0"/>
              <a:t>invasions, the </a:t>
            </a:r>
            <a:r>
              <a:rPr lang="en-US" sz="4800" b="1" dirty="0"/>
              <a:t>cases of </a:t>
            </a:r>
            <a:r>
              <a:rPr lang="en-US" sz="4800" b="1" i="1" dirty="0"/>
              <a:t>Hakea </a:t>
            </a:r>
            <a:r>
              <a:rPr lang="en-US" sz="4800" b="1" i="1" dirty="0" err="1"/>
              <a:t>sericea</a:t>
            </a:r>
            <a:r>
              <a:rPr lang="en-US" sz="4800" b="1" dirty="0"/>
              <a:t> and </a:t>
            </a:r>
            <a:r>
              <a:rPr lang="en-US" sz="4800" b="1" i="1" dirty="0"/>
              <a:t>Acacia </a:t>
            </a:r>
            <a:r>
              <a:rPr lang="en-US" sz="4800" b="1" i="1" dirty="0" err="1"/>
              <a:t>dealbata</a:t>
            </a:r>
            <a:r>
              <a:rPr lang="en-US" sz="4800" b="1" dirty="0"/>
              <a:t> in Portugal </a:t>
            </a:r>
            <a:endParaRPr lang="pt-PT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2998" y="4327673"/>
            <a:ext cx="6858000" cy="1655762"/>
          </a:xfrm>
        </p:spPr>
        <p:txBody>
          <a:bodyPr>
            <a:normAutofit/>
          </a:bodyPr>
          <a:lstStyle/>
          <a:p>
            <a:r>
              <a:rPr lang="pt-PT" b="1" dirty="0"/>
              <a:t>Joaquim S. </a:t>
            </a:r>
            <a:r>
              <a:rPr lang="pt-PT" b="1" dirty="0" smtClean="0"/>
              <a:t>Silva, </a:t>
            </a:r>
            <a:r>
              <a:rPr lang="pt-PT" b="1" dirty="0"/>
              <a:t>Mauro </a:t>
            </a:r>
            <a:r>
              <a:rPr lang="pt-PT" b="1" dirty="0" smtClean="0"/>
              <a:t>Nereu, </a:t>
            </a:r>
            <a:r>
              <a:rPr lang="pt-PT" b="1" dirty="0"/>
              <a:t>Luis </a:t>
            </a:r>
            <a:r>
              <a:rPr lang="pt-PT" b="1" dirty="0" smtClean="0"/>
              <a:t>Queirós, </a:t>
            </a:r>
            <a:r>
              <a:rPr lang="pt-PT" b="1" dirty="0"/>
              <a:t>Ernesto </a:t>
            </a:r>
            <a:r>
              <a:rPr lang="pt-PT" b="1" dirty="0" smtClean="0"/>
              <a:t>Deus, </a:t>
            </a:r>
            <a:r>
              <a:rPr lang="pt-PT" b="1" dirty="0"/>
              <a:t>Paulo </a:t>
            </a:r>
            <a:r>
              <a:rPr lang="pt-PT" b="1" dirty="0" smtClean="0"/>
              <a:t>Fernandes</a:t>
            </a:r>
          </a:p>
          <a:p>
            <a:r>
              <a:rPr lang="pt-PT" b="1" dirty="0"/>
              <a:t/>
            </a:r>
            <a:br>
              <a:rPr lang="pt-PT" b="1" dirty="0"/>
            </a:br>
            <a:r>
              <a:rPr lang="pt-PT" b="1" dirty="0" smtClean="0"/>
              <a:t>ESAC-IPC, CFE-UC, CEABN-UL, CITAB-UTAD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163815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760"/>
          <a:stretch/>
        </p:blipFill>
        <p:spPr bwMode="auto">
          <a:xfrm>
            <a:off x="0" y="33475"/>
            <a:ext cx="4104456" cy="308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13460" r="1962" b="8420"/>
          <a:stretch/>
        </p:blipFill>
        <p:spPr bwMode="auto">
          <a:xfrm>
            <a:off x="1878157" y="3403516"/>
            <a:ext cx="511372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r="7242"/>
          <a:stretch/>
        </p:blipFill>
        <p:spPr bwMode="auto">
          <a:xfrm>
            <a:off x="4788024" y="4875"/>
            <a:ext cx="4320480" cy="315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354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384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11</a:t>
            </a:fld>
            <a:endParaRPr lang="pt-PT"/>
          </a:p>
        </p:txBody>
      </p:sp>
      <p:sp>
        <p:nvSpPr>
          <p:cNvPr id="2" name="CaixaDeTexto 1"/>
          <p:cNvSpPr txBox="1"/>
          <p:nvPr/>
        </p:nvSpPr>
        <p:spPr>
          <a:xfrm>
            <a:off x="5652120" y="5486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Burn, March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1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7" b="5238"/>
          <a:stretch/>
        </p:blipFill>
        <p:spPr bwMode="auto">
          <a:xfrm>
            <a:off x="0" y="1124744"/>
            <a:ext cx="91440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4 Marcador de número de diapositiva"/>
          <p:cNvSpPr txBox="1">
            <a:spLocks/>
          </p:cNvSpPr>
          <p:nvPr/>
        </p:nvSpPr>
        <p:spPr bwMode="auto">
          <a:xfrm>
            <a:off x="8143875" y="19050"/>
            <a:ext cx="54292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32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Lucida Grande"/>
              <a:buChar char="-"/>
              <a:defRPr sz="2800" b="1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Lucida Grande"/>
              <a:buChar char="-"/>
              <a:defRPr sz="2400" b="1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789C3763-F8A9-4B6F-AD87-C291AED58928}" type="slidenum">
              <a:rPr lang="en-US" altLang="en-US" sz="1400">
                <a:solidFill>
                  <a:srgbClr val="FFFFFF"/>
                </a:solidFill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12</a:t>
            </a:fld>
            <a:endParaRPr lang="pt-PT"/>
          </a:p>
        </p:txBody>
      </p:sp>
      <p:sp>
        <p:nvSpPr>
          <p:cNvPr id="3" name="CaixaDeTexto 2"/>
          <p:cNvSpPr txBox="1"/>
          <p:nvPr/>
        </p:nvSpPr>
        <p:spPr>
          <a:xfrm>
            <a:off x="6012160" y="5486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March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0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lh3.googleusercontent.com/IU-1F47EYixtcuZynG2HKznyX-RubGQPsp-71TnHnTx7ensqLD46sZsemGxO8BMPISHAHRpvIsW1VnMr4A4csi-xhMFiGkU4iZgWoE3G4pNbZPCScNLZvruXeGc6ts7J_k3vIJfYbvkEmtz_YTlu1OlwJ-kIZXx1GRrLhGbJSbHJSOcQcR3NXVZXiP1L6_zm-RqPnaZtSGCxGqsLVP6xTa-1V67V3dqzbUHYkje3h14L90DCrPFpo-Jboy21e7aao03X1ykNAKO0melhAlf6Y-t6ckPmDL4bz5uhIVWv8bc3rTrehrOu5Z30_PN4mkdsdP4YL7DrKLTRy5_QhSWrZTL-ksOJoVJ6EwDrqYfZqTFyPP_2pf6RK70aGaDDZfpKDUsg0iw9RAwdY8FqgJsXOfLFFjMOHEeyR7-e-Vb_oflNZnsPoVJpAuioknuxYhvSTc9S9rA09YiFrVuA6z-KY7g05mgKDtyfYQwANhaWiDZEhxDqWO2OrAopRL357Eccc0f3mPyAsWRJPjlSVh88sCKjf4labXmou6bhyC5wZFO2TWsgIPkFgZvrVJpHXKKefCRaO6z34Ws1oEngp6axFZ9Zyv_pa-jtO3B5Xn4=w1103-h827-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15" y="1265382"/>
            <a:ext cx="6550753" cy="491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883570" y="51723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/>
              <a:t>April</a:t>
            </a:r>
            <a:r>
              <a:rPr lang="pt-PT" dirty="0" smtClean="0"/>
              <a:t> 2018</a:t>
            </a:r>
            <a:endParaRPr lang="pt-PT" dirty="0"/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663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Aliens</a:t>
            </a:r>
            <a:r>
              <a:rPr lang="pt-PT" dirty="0" smtClean="0"/>
              <a:t> &amp; Flames </a:t>
            </a:r>
            <a:r>
              <a:rPr lang="pt-PT" dirty="0" err="1" smtClean="0"/>
              <a:t>project</a:t>
            </a:r>
            <a:r>
              <a:rPr lang="pt-PT" dirty="0" smtClean="0"/>
              <a:t> </a:t>
            </a:r>
            <a:r>
              <a:rPr lang="pt-PT" dirty="0" err="1" smtClean="0"/>
              <a:t>comprises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tasks</a:t>
            </a:r>
            <a:r>
              <a:rPr lang="pt-PT" dirty="0" smtClean="0"/>
              <a:t> </a:t>
            </a:r>
            <a:r>
              <a:rPr lang="pt-PT" dirty="0" err="1" smtClean="0"/>
              <a:t>dedicated</a:t>
            </a:r>
            <a:r>
              <a:rPr lang="pt-PT" dirty="0" smtClean="0"/>
              <a:t> to: </a:t>
            </a:r>
          </a:p>
          <a:p>
            <a:pPr lvl="1"/>
            <a:r>
              <a:rPr lang="pt-PT" b="1" dirty="0" err="1" smtClean="0"/>
              <a:t>Characterize</a:t>
            </a:r>
            <a:r>
              <a:rPr lang="pt-PT" b="1" dirty="0" smtClean="0"/>
              <a:t> </a:t>
            </a:r>
            <a:r>
              <a:rPr lang="pt-PT" b="1" dirty="0" err="1" smtClean="0"/>
              <a:t>the</a:t>
            </a:r>
            <a:r>
              <a:rPr lang="pt-PT" b="1" dirty="0" smtClean="0"/>
              <a:t> fuel </a:t>
            </a:r>
            <a:r>
              <a:rPr lang="pt-PT" b="1" dirty="0" err="1" smtClean="0"/>
              <a:t>properties</a:t>
            </a:r>
            <a:r>
              <a:rPr lang="pt-PT" b="1" dirty="0" smtClean="0"/>
              <a:t> </a:t>
            </a:r>
            <a:r>
              <a:rPr lang="pt-PT" dirty="0" err="1" smtClean="0"/>
              <a:t>associated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two</a:t>
            </a:r>
            <a:r>
              <a:rPr lang="pt-PT" dirty="0" smtClean="0"/>
              <a:t> </a:t>
            </a:r>
            <a:r>
              <a:rPr lang="pt-PT" dirty="0" err="1" smtClean="0"/>
              <a:t>alien</a:t>
            </a:r>
            <a:r>
              <a:rPr lang="pt-PT" dirty="0" smtClean="0"/>
              <a:t> </a:t>
            </a:r>
            <a:r>
              <a:rPr lang="pt-PT" dirty="0" err="1" smtClean="0"/>
              <a:t>plant</a:t>
            </a:r>
            <a:r>
              <a:rPr lang="pt-PT" dirty="0" smtClean="0"/>
              <a:t> </a:t>
            </a:r>
            <a:r>
              <a:rPr lang="pt-PT" dirty="0" err="1" smtClean="0"/>
              <a:t>species</a:t>
            </a:r>
            <a:endParaRPr lang="pt-PT" dirty="0" smtClean="0"/>
          </a:p>
          <a:p>
            <a:pPr lvl="1"/>
            <a:r>
              <a:rPr lang="pt-PT" dirty="0" err="1" smtClean="0"/>
              <a:t>Apply</a:t>
            </a:r>
            <a:r>
              <a:rPr lang="pt-PT" dirty="0" smtClean="0"/>
              <a:t> </a:t>
            </a:r>
            <a:r>
              <a:rPr lang="pt-PT" dirty="0" err="1" smtClean="0"/>
              <a:t>diferent</a:t>
            </a:r>
            <a:r>
              <a:rPr lang="pt-PT" dirty="0" smtClean="0"/>
              <a:t> </a:t>
            </a:r>
            <a:r>
              <a:rPr lang="pt-PT" dirty="0" err="1" smtClean="0"/>
              <a:t>types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b="1" dirty="0" err="1" smtClean="0"/>
              <a:t>slash</a:t>
            </a:r>
            <a:r>
              <a:rPr lang="pt-PT" b="1" dirty="0" smtClean="0"/>
              <a:t> </a:t>
            </a:r>
            <a:r>
              <a:rPr lang="pt-PT" b="1" dirty="0" err="1" smtClean="0"/>
              <a:t>and</a:t>
            </a:r>
            <a:r>
              <a:rPr lang="pt-PT" b="1" dirty="0" smtClean="0"/>
              <a:t> </a:t>
            </a:r>
            <a:r>
              <a:rPr lang="pt-PT" b="1" dirty="0" err="1" smtClean="0"/>
              <a:t>burn</a:t>
            </a:r>
            <a:r>
              <a:rPr lang="pt-PT" b="1" dirty="0" smtClean="0"/>
              <a:t> </a:t>
            </a:r>
            <a:r>
              <a:rPr lang="pt-PT" b="1" dirty="0" err="1" smtClean="0"/>
              <a:t>treatments</a:t>
            </a:r>
            <a:r>
              <a:rPr lang="pt-PT" b="1" dirty="0" smtClean="0"/>
              <a:t> </a:t>
            </a:r>
            <a:r>
              <a:rPr lang="pt-PT" dirty="0" smtClean="0"/>
              <a:t>in experimental </a:t>
            </a:r>
            <a:r>
              <a:rPr lang="pt-PT" dirty="0" err="1" smtClean="0"/>
              <a:t>plots</a:t>
            </a:r>
            <a:endParaRPr lang="pt-PT" dirty="0" smtClean="0"/>
          </a:p>
          <a:p>
            <a:pPr lvl="1"/>
            <a:r>
              <a:rPr lang="pt-PT" b="1" dirty="0" smtClean="0"/>
              <a:t>Monitor </a:t>
            </a:r>
            <a:r>
              <a:rPr lang="pt-PT" b="1" dirty="0" err="1" smtClean="0"/>
              <a:t>the</a:t>
            </a:r>
            <a:r>
              <a:rPr lang="pt-PT" b="1" dirty="0" smtClean="0"/>
              <a:t> </a:t>
            </a:r>
            <a:r>
              <a:rPr lang="pt-PT" b="1" dirty="0" err="1" smtClean="0"/>
              <a:t>effects</a:t>
            </a:r>
            <a:r>
              <a:rPr lang="pt-PT" b="1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these</a:t>
            </a:r>
            <a:r>
              <a:rPr lang="pt-PT" dirty="0" smtClean="0"/>
              <a:t> </a:t>
            </a:r>
            <a:r>
              <a:rPr lang="pt-PT" dirty="0" err="1" smtClean="0"/>
              <a:t>treatments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seed</a:t>
            </a:r>
            <a:r>
              <a:rPr lang="pt-PT" dirty="0" smtClean="0"/>
              <a:t> </a:t>
            </a:r>
            <a:r>
              <a:rPr lang="pt-PT" dirty="0" err="1" smtClean="0"/>
              <a:t>bank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individual </a:t>
            </a:r>
            <a:r>
              <a:rPr lang="pt-PT" dirty="0" err="1" smtClean="0"/>
              <a:t>plants</a:t>
            </a:r>
            <a:endParaRPr lang="pt-PT" dirty="0" smtClean="0"/>
          </a:p>
          <a:p>
            <a:pPr lvl="1"/>
            <a:r>
              <a:rPr lang="pt-PT" dirty="0" err="1" smtClean="0"/>
              <a:t>Produce</a:t>
            </a:r>
            <a:r>
              <a:rPr lang="pt-PT" dirty="0" smtClean="0"/>
              <a:t> a </a:t>
            </a:r>
            <a:r>
              <a:rPr lang="pt-PT" b="1" dirty="0" err="1" smtClean="0"/>
              <a:t>guide</a:t>
            </a:r>
            <a:r>
              <a:rPr lang="pt-PT" b="1" dirty="0" smtClean="0"/>
              <a:t> </a:t>
            </a:r>
            <a:r>
              <a:rPr lang="pt-PT" b="1" dirty="0" err="1" smtClean="0"/>
              <a:t>of</a:t>
            </a:r>
            <a:r>
              <a:rPr lang="pt-PT" b="1" dirty="0" smtClean="0"/>
              <a:t> </a:t>
            </a:r>
            <a:r>
              <a:rPr lang="pt-PT" b="1" dirty="0" err="1" smtClean="0"/>
              <a:t>best</a:t>
            </a:r>
            <a:r>
              <a:rPr lang="pt-PT" b="1" dirty="0" smtClean="0"/>
              <a:t> </a:t>
            </a:r>
            <a:r>
              <a:rPr lang="pt-PT" b="1" dirty="0" err="1" smtClean="0"/>
              <a:t>practices</a:t>
            </a:r>
            <a:r>
              <a:rPr lang="pt-PT" b="1" dirty="0" smtClean="0"/>
              <a:t> </a:t>
            </a:r>
            <a:r>
              <a:rPr lang="pt-PT" dirty="0" smtClean="0"/>
              <a:t>to </a:t>
            </a:r>
            <a:r>
              <a:rPr lang="pt-PT" dirty="0" err="1" smtClean="0"/>
              <a:t>deal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these</a:t>
            </a:r>
            <a:r>
              <a:rPr lang="pt-PT" dirty="0" smtClean="0"/>
              <a:t> </a:t>
            </a:r>
            <a:r>
              <a:rPr lang="pt-PT" dirty="0" err="1" smtClean="0"/>
              <a:t>fire</a:t>
            </a:r>
            <a:r>
              <a:rPr lang="pt-PT" dirty="0" smtClean="0"/>
              <a:t> </a:t>
            </a:r>
            <a:r>
              <a:rPr lang="pt-PT" dirty="0" err="1" smtClean="0"/>
              <a:t>adapted</a:t>
            </a:r>
            <a:r>
              <a:rPr lang="pt-PT" dirty="0" smtClean="0"/>
              <a:t> </a:t>
            </a:r>
            <a:r>
              <a:rPr lang="pt-PT" dirty="0" err="1" smtClean="0"/>
              <a:t>plant</a:t>
            </a:r>
            <a:r>
              <a:rPr lang="pt-PT" dirty="0" smtClean="0"/>
              <a:t> </a:t>
            </a:r>
            <a:r>
              <a:rPr lang="pt-PT" dirty="0" err="1" smtClean="0"/>
              <a:t>species</a:t>
            </a:r>
            <a:endParaRPr lang="pt-PT" dirty="0" smtClean="0"/>
          </a:p>
          <a:p>
            <a:pPr lvl="1"/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642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Ernesto\0Projects\00ProjectsTrash\Candidaturas\Fogo&amp;Invasoras Candidatura\Anexos\Anexo II Desenho experimental\Fig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389" y="1117600"/>
            <a:ext cx="7064885" cy="5298664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7843612" y="2824425"/>
            <a:ext cx="125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Weather station</a:t>
            </a:r>
            <a:endParaRPr lang="en-GB" dirty="0"/>
          </a:p>
        </p:txBody>
      </p:sp>
      <p:pic>
        <p:nvPicPr>
          <p:cNvPr id="1026" name="Picture 2" descr="https://cdn.shopify.com/s/files/1/0084/9012/products/0855LVYELVANE_grande.jpg?v=15232922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480" y="2708920"/>
            <a:ext cx="935831" cy="87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8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zpkbGw39Et8Z86spALEdlQff7_YmJBMvjB_e6qhXe9ISbVfC5dETyFuxoCQR9Ju64WFvkubkaKmpiMaUopF00lhAUtca5HB2VST1CaqzSHDzXuo1aeHHJyky8-yYsGoelI5EuNhTaKd2Qami-ej7mu0zAo5QWaKbChGqoePUfpL5t-ddNqCfo_8cv6A-txT5ZURgvPvM9Vf7r4K131RvIacVoeRHtmwDkWv0Xs37TDUIOk8j1EqEknfXmQ2-gnyMqDMReW6XRcxaL0TKLmW2q3YPMLU4vteknUbe5Ejo0pK40CGBa1i2VLxd6V30Yx7XR6gJrb0D5zwFLX7-XmFfV24tig-aOCvppc3V0vB6831sZHS9NweGTmZjW-ASPkvrEtjD1caYEGqS3zYcuTvVg6JgdQmyuY3Ly7K937CuQuOM_kYZEnic_DUg7sVFEv4WBzIVP2NdV3g99Z1MCdSYiO9WnPxwEY8yGAmwDXj3txmKB8bY2kdDWlt2KoMyeKoDYwZ-OHGRP8-DjVPCmGpRt1xBvOa79gbFJScNKXKVq2ffYk18H3-U9whl3pFnKXSw8sNNEd4mX1Fw1wkRHxKG9WjCoBWJ816lnx5ATvKONf-hSiS4HVqQhWtXHtMkPjclnAvKQj5n33_K_1wUeA46x_ZxvvHbu14Q=w1060-h795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" y="2274025"/>
            <a:ext cx="4504174" cy="33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us5jF6rY6JUVBmXnYULgqReyXaDMHEsZcjFTDYkfv5feMDhCZQo3Hv9fIlN9s5vm8m8YEHHX9oQQbUlBEwbBa-EVoLPSFY_Z0-NlJrKqdrbqEjTWHO7lEZQc44p88qQS2RtMSjz--Q4etbCI2Z8BVWJf2CH5w2m9jWS8aJqZxoSLFvnV6XtlEQ1PPKFY7DZwGFcQHseqba93A1ih6bIPWp0gQVQ3IQCf3gqKwHg0cbueAzU-aAYh18otnkz4DP8n-ReZYUXUDmaejgfoRHCby3n-qepaKPiru40hSn8KkZ7q0T9Vd3tCq3HK2Icum_FnbeEREyScTS0mEbatZckzR1WiW44vlxa3TACFO3RjgtRgzEm8FwhCVvL1PLhoNCajfYL7IUJKuCWi2Ql5YwSnG6qrRErCfdUPVobVfH9lAsJR73tzIYNoauiLx8HdGhUBCBfuxYRmkq8bg6akgkBDVdHydA-rBUteShmndeUqD_TrQvr7hgbDXWM6Pe-Ttyh4CUGJ3YTth18w1vqgWmYypVuHHTDsuaDx2VU0fuxzAbsQtnat-OSrQLJB_KWeJFxNmvjv71SnpjuRV7tl5hJX_kbOBrM6clli3uuGIeJjZpFhxv0_GS7nSxVrOMffTLkjLIzjiJzy9k7X0y4IMWSIoWeUogaF8_Sd=w1060-h795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00" y="2274025"/>
            <a:ext cx="4504174" cy="337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1405467" y="5884333"/>
            <a:ext cx="225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err="1" smtClean="0"/>
              <a:t>Hakea</a:t>
            </a:r>
            <a:r>
              <a:rPr lang="pt-PT" i="1" dirty="0" smtClean="0"/>
              <a:t> </a:t>
            </a:r>
            <a:r>
              <a:rPr lang="pt-PT" i="1" dirty="0" err="1" smtClean="0"/>
              <a:t>sericea</a:t>
            </a:r>
            <a:endParaRPr lang="pt-PT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748881" y="5909728"/>
            <a:ext cx="225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err="1" smtClean="0"/>
              <a:t>Acacia</a:t>
            </a:r>
            <a:r>
              <a:rPr lang="pt-PT" i="1" dirty="0" smtClean="0"/>
              <a:t> </a:t>
            </a:r>
            <a:r>
              <a:rPr lang="pt-PT" i="1" dirty="0" err="1" smtClean="0"/>
              <a:t>dealbata</a:t>
            </a: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298864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867" y="2591491"/>
            <a:ext cx="7886700" cy="1325563"/>
          </a:xfrm>
        </p:spPr>
        <p:txBody>
          <a:bodyPr/>
          <a:lstStyle/>
          <a:p>
            <a:r>
              <a:rPr lang="pt-PT" dirty="0" smtClean="0"/>
              <a:t>Fuel </a:t>
            </a:r>
            <a:r>
              <a:rPr lang="pt-PT" dirty="0" err="1" smtClean="0"/>
              <a:t>characteristics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</a:t>
            </a:r>
            <a:r>
              <a:rPr lang="pt-PT" dirty="0" err="1" smtClean="0"/>
              <a:t>fire</a:t>
            </a:r>
            <a:r>
              <a:rPr lang="pt-PT" dirty="0" smtClean="0"/>
              <a:t> </a:t>
            </a:r>
            <a:r>
              <a:rPr lang="pt-PT" dirty="0" err="1" smtClean="0"/>
              <a:t>behavior</a:t>
            </a:r>
            <a:endParaRPr lang="pt-PT" dirty="0"/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993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495300" y="1525191"/>
            <a:ext cx="7665243" cy="4270772"/>
            <a:chOff x="416" y="561"/>
            <a:chExt cx="6438" cy="3587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27" y="561"/>
              <a:ext cx="6227" cy="3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630" y="584"/>
              <a:ext cx="6161" cy="34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627" y="561"/>
              <a:ext cx="6161" cy="3457"/>
            </a:xfrm>
            <a:prstGeom prst="rect">
              <a:avLst/>
            </a:prstGeom>
            <a:noFill/>
            <a:ln w="12700" cap="rnd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100" y="620"/>
              <a:ext cx="5620" cy="30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2621" y="2703"/>
              <a:ext cx="26" cy="8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621" y="2736"/>
              <a:ext cx="26" cy="9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613" y="2711"/>
              <a:ext cx="42" cy="8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2613" y="2728"/>
              <a:ext cx="42" cy="8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2613" y="2719"/>
              <a:ext cx="42" cy="9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2613" y="2719"/>
              <a:ext cx="42" cy="9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2613" y="2703"/>
              <a:ext cx="34" cy="33"/>
            </a:xfrm>
            <a:prstGeom prst="ellipse">
              <a:avLst/>
            </a:prstGeom>
            <a:noFill/>
            <a:ln w="1270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2630" y="3107"/>
              <a:ext cx="0" cy="51"/>
            </a:xfrm>
            <a:prstGeom prst="line">
              <a:avLst/>
            </a:prstGeom>
            <a:noFill/>
            <a:ln w="12700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2630" y="3301"/>
              <a:ext cx="0" cy="0"/>
            </a:xfrm>
            <a:prstGeom prst="line">
              <a:avLst/>
            </a:prstGeom>
            <a:noFill/>
            <a:ln w="12700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0" name="Rectangle 17"/>
            <p:cNvSpPr>
              <a:spLocks noChangeArrowheads="1"/>
            </p:cNvSpPr>
            <p:nvPr/>
          </p:nvSpPr>
          <p:spPr bwMode="auto">
            <a:xfrm>
              <a:off x="1675" y="3158"/>
              <a:ext cx="1918" cy="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675" y="3158"/>
              <a:ext cx="1918" cy="143"/>
            </a:xfrm>
            <a:custGeom>
              <a:avLst/>
              <a:gdLst>
                <a:gd name="T0" fmla="*/ 0 w 227"/>
                <a:gd name="T1" fmla="*/ 0 h 17"/>
                <a:gd name="T2" fmla="*/ 0 w 227"/>
                <a:gd name="T3" fmla="*/ 17 h 17"/>
                <a:gd name="T4" fmla="*/ 227 w 227"/>
                <a:gd name="T5" fmla="*/ 17 h 17"/>
                <a:gd name="T6" fmla="*/ 227 w 227"/>
                <a:gd name="T7" fmla="*/ 0 h 17"/>
                <a:gd name="T8" fmla="*/ 0 w 227"/>
                <a:gd name="T9" fmla="*/ 0 h 17"/>
                <a:gd name="T10" fmla="*/ 0 w 227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7">
                  <a:moveTo>
                    <a:pt x="0" y="0"/>
                  </a:moveTo>
                  <a:lnTo>
                    <a:pt x="0" y="17"/>
                  </a:lnTo>
                  <a:lnTo>
                    <a:pt x="227" y="17"/>
                  </a:lnTo>
                  <a:lnTo>
                    <a:pt x="227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1675" y="3301"/>
              <a:ext cx="1918" cy="0"/>
            </a:xfrm>
            <a:prstGeom prst="line">
              <a:avLst/>
            </a:prstGeom>
            <a:noFill/>
            <a:ln w="26988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V="1">
              <a:off x="5190" y="755"/>
              <a:ext cx="0" cy="978"/>
            </a:xfrm>
            <a:prstGeom prst="line">
              <a:avLst/>
            </a:prstGeom>
            <a:noFill/>
            <a:ln w="12700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>
              <a:off x="5190" y="3014"/>
              <a:ext cx="0" cy="489"/>
            </a:xfrm>
            <a:prstGeom prst="line">
              <a:avLst/>
            </a:prstGeom>
            <a:noFill/>
            <a:ln w="12700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4227" y="1733"/>
              <a:ext cx="1918" cy="12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4227" y="1733"/>
              <a:ext cx="1918" cy="1281"/>
            </a:xfrm>
            <a:custGeom>
              <a:avLst/>
              <a:gdLst>
                <a:gd name="T0" fmla="*/ 0 w 227"/>
                <a:gd name="T1" fmla="*/ 0 h 152"/>
                <a:gd name="T2" fmla="*/ 0 w 227"/>
                <a:gd name="T3" fmla="*/ 152 h 152"/>
                <a:gd name="T4" fmla="*/ 227 w 227"/>
                <a:gd name="T5" fmla="*/ 152 h 152"/>
                <a:gd name="T6" fmla="*/ 227 w 227"/>
                <a:gd name="T7" fmla="*/ 0 h 152"/>
                <a:gd name="T8" fmla="*/ 0 w 227"/>
                <a:gd name="T9" fmla="*/ 0 h 152"/>
                <a:gd name="T10" fmla="*/ 0 w 227"/>
                <a:gd name="T1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52">
                  <a:moveTo>
                    <a:pt x="0" y="0"/>
                  </a:moveTo>
                  <a:lnTo>
                    <a:pt x="0" y="152"/>
                  </a:lnTo>
                  <a:lnTo>
                    <a:pt x="227" y="152"/>
                  </a:lnTo>
                  <a:lnTo>
                    <a:pt x="227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>
              <a:off x="4227" y="2129"/>
              <a:ext cx="1918" cy="0"/>
            </a:xfrm>
            <a:prstGeom prst="line">
              <a:avLst/>
            </a:prstGeom>
            <a:noFill/>
            <a:ln w="26988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8" name="Line 25"/>
            <p:cNvSpPr>
              <a:spLocks noChangeShapeType="1"/>
            </p:cNvSpPr>
            <p:nvPr/>
          </p:nvSpPr>
          <p:spPr bwMode="auto">
            <a:xfrm flipV="1">
              <a:off x="1100" y="620"/>
              <a:ext cx="0" cy="3018"/>
            </a:xfrm>
            <a:prstGeom prst="line">
              <a:avLst/>
            </a:prstGeom>
            <a:noFill/>
            <a:ln w="12700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751" y="2842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pt-PT" altLang="pt-PT" sz="1350" dirty="0">
                  <a:solidFill>
                    <a:srgbClr val="4D4D4D"/>
                  </a:solidFill>
                </a:rPr>
                <a:t>0.04</a:t>
              </a:r>
              <a:endParaRPr lang="pt-PT" altLang="pt-PT" sz="1350" dirty="0"/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>
              <a:off x="751" y="2058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pt-PT" altLang="pt-PT" sz="1350" dirty="0">
                  <a:solidFill>
                    <a:srgbClr val="4D4D4D"/>
                  </a:solidFill>
                </a:rPr>
                <a:t>0.08</a:t>
              </a:r>
              <a:endParaRPr lang="pt-PT" altLang="pt-PT" sz="1350" dirty="0"/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751" y="1274"/>
              <a:ext cx="28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pt-PT" altLang="pt-PT" sz="1350" dirty="0">
                  <a:solidFill>
                    <a:srgbClr val="4D4D4D"/>
                  </a:solidFill>
                </a:rPr>
                <a:t>0.12</a:t>
              </a:r>
              <a:endParaRPr lang="pt-PT" altLang="pt-PT" sz="1350" dirty="0"/>
            </a:p>
          </p:txBody>
        </p:sp>
        <p:sp>
          <p:nvSpPr>
            <p:cNvPr id="32" name="Line 29"/>
            <p:cNvSpPr>
              <a:spLocks noChangeShapeType="1"/>
            </p:cNvSpPr>
            <p:nvPr/>
          </p:nvSpPr>
          <p:spPr bwMode="auto">
            <a:xfrm>
              <a:off x="1066" y="2913"/>
              <a:ext cx="34" cy="0"/>
            </a:xfrm>
            <a:prstGeom prst="line">
              <a:avLst/>
            </a:prstGeom>
            <a:noFill/>
            <a:ln w="12700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33" name="Line 30"/>
            <p:cNvSpPr>
              <a:spLocks noChangeShapeType="1"/>
            </p:cNvSpPr>
            <p:nvPr/>
          </p:nvSpPr>
          <p:spPr bwMode="auto">
            <a:xfrm>
              <a:off x="1066" y="2129"/>
              <a:ext cx="34" cy="0"/>
            </a:xfrm>
            <a:prstGeom prst="line">
              <a:avLst/>
            </a:prstGeom>
            <a:noFill/>
            <a:ln w="12700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>
              <a:off x="1066" y="1345"/>
              <a:ext cx="34" cy="0"/>
            </a:xfrm>
            <a:prstGeom prst="line">
              <a:avLst/>
            </a:prstGeom>
            <a:noFill/>
            <a:ln w="12700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1100" y="3638"/>
              <a:ext cx="5620" cy="0"/>
            </a:xfrm>
            <a:prstGeom prst="line">
              <a:avLst/>
            </a:prstGeom>
            <a:noFill/>
            <a:ln w="12700" cap="flat">
              <a:solidFill>
                <a:srgbClr val="7F7F7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V="1">
              <a:off x="2630" y="3638"/>
              <a:ext cx="0" cy="34"/>
            </a:xfrm>
            <a:prstGeom prst="line">
              <a:avLst/>
            </a:prstGeom>
            <a:noFill/>
            <a:ln w="12700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37" name="Line 34"/>
            <p:cNvSpPr>
              <a:spLocks noChangeShapeType="1"/>
            </p:cNvSpPr>
            <p:nvPr/>
          </p:nvSpPr>
          <p:spPr bwMode="auto">
            <a:xfrm flipV="1">
              <a:off x="5190" y="3638"/>
              <a:ext cx="0" cy="34"/>
            </a:xfrm>
            <a:prstGeom prst="line">
              <a:avLst/>
            </a:prstGeom>
            <a:noFill/>
            <a:ln w="12700" cap="flat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pt-PT" sz="1350"/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2139" y="3703"/>
              <a:ext cx="1034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pt-PT" altLang="pt-PT" sz="1350" dirty="0" err="1">
                  <a:solidFill>
                    <a:srgbClr val="4D4D4D"/>
                  </a:solidFill>
                </a:rPr>
                <a:t>Acacia</a:t>
              </a:r>
              <a:r>
                <a:rPr lang="pt-PT" altLang="pt-PT" sz="1350" dirty="0">
                  <a:solidFill>
                    <a:srgbClr val="4D4D4D"/>
                  </a:solidFill>
                </a:rPr>
                <a:t> </a:t>
              </a:r>
              <a:r>
                <a:rPr lang="pt-PT" altLang="pt-PT" sz="1350" dirty="0" err="1">
                  <a:solidFill>
                    <a:srgbClr val="4D4D4D"/>
                  </a:solidFill>
                </a:rPr>
                <a:t>dealbata</a:t>
              </a:r>
              <a:endParaRPr lang="pt-PT" altLang="pt-PT" sz="1350" dirty="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4737" y="3703"/>
              <a:ext cx="929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pt-PT" altLang="pt-PT" sz="1350" dirty="0" err="1">
                  <a:solidFill>
                    <a:srgbClr val="4D4D4D"/>
                  </a:solidFill>
                </a:rPr>
                <a:t>Hakea</a:t>
              </a:r>
              <a:r>
                <a:rPr lang="pt-PT" altLang="pt-PT" sz="1350" dirty="0">
                  <a:solidFill>
                    <a:srgbClr val="4D4D4D"/>
                  </a:solidFill>
                </a:rPr>
                <a:t> </a:t>
              </a:r>
              <a:r>
                <a:rPr lang="pt-PT" altLang="pt-PT" sz="1350" dirty="0" err="1">
                  <a:solidFill>
                    <a:srgbClr val="4D4D4D"/>
                  </a:solidFill>
                </a:rPr>
                <a:t>sericea</a:t>
              </a:r>
              <a:endParaRPr lang="pt-PT" altLang="pt-PT" sz="1350" dirty="0"/>
            </a:p>
          </p:txBody>
        </p:sp>
        <p:sp>
          <p:nvSpPr>
            <p:cNvPr id="40" name="Rectangle 37"/>
            <p:cNvSpPr>
              <a:spLocks noChangeArrowheads="1"/>
            </p:cNvSpPr>
            <p:nvPr/>
          </p:nvSpPr>
          <p:spPr bwMode="auto">
            <a:xfrm>
              <a:off x="3661" y="3874"/>
              <a:ext cx="68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pt-PT" altLang="pt-PT" dirty="0" err="1">
                  <a:solidFill>
                    <a:srgbClr val="000000"/>
                  </a:solidFill>
                </a:rPr>
                <a:t>Species</a:t>
              </a:r>
              <a:endParaRPr lang="pt-PT" altLang="pt-PT" dirty="0"/>
            </a:p>
          </p:txBody>
        </p: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 rot="16200000">
              <a:off x="-555" y="2012"/>
              <a:ext cx="217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pt-PT" altLang="pt-PT" dirty="0" err="1">
                  <a:solidFill>
                    <a:srgbClr val="000000"/>
                  </a:solidFill>
                </a:rPr>
                <a:t>Litter</a:t>
              </a:r>
              <a:r>
                <a:rPr lang="pt-PT" altLang="pt-PT" dirty="0">
                  <a:solidFill>
                    <a:srgbClr val="000000"/>
                  </a:solidFill>
                </a:rPr>
                <a:t> Fuel </a:t>
              </a:r>
              <a:r>
                <a:rPr lang="pt-PT" altLang="pt-PT" dirty="0" err="1">
                  <a:solidFill>
                    <a:srgbClr val="000000"/>
                  </a:solidFill>
                </a:rPr>
                <a:t>Bed</a:t>
              </a:r>
              <a:r>
                <a:rPr lang="pt-PT" altLang="pt-PT" dirty="0">
                  <a:solidFill>
                    <a:srgbClr val="000000"/>
                  </a:solidFill>
                </a:rPr>
                <a:t> </a:t>
              </a:r>
              <a:r>
                <a:rPr lang="pt-PT" altLang="pt-PT" dirty="0" err="1">
                  <a:solidFill>
                    <a:srgbClr val="000000"/>
                  </a:solidFill>
                </a:rPr>
                <a:t>Depth</a:t>
              </a:r>
              <a:r>
                <a:rPr lang="pt-PT" altLang="pt-PT" dirty="0">
                  <a:solidFill>
                    <a:srgbClr val="000000"/>
                  </a:solidFill>
                </a:rPr>
                <a:t> (m)</a:t>
              </a:r>
              <a:endParaRPr lang="pt-PT" altLang="pt-PT" dirty="0"/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3019712" y="3703720"/>
            <a:ext cx="2689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/>
              <a:t>*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6037946" y="1303735"/>
            <a:ext cx="3143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350" dirty="0"/>
              <a:t>**</a:t>
            </a:r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963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62120" y="1133294"/>
            <a:ext cx="8621662" cy="5025669"/>
            <a:chOff x="336233" y="332763"/>
            <a:chExt cx="11495549" cy="6700891"/>
          </a:xfrm>
        </p:grpSpPr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336233" y="444915"/>
              <a:ext cx="11495549" cy="6588739"/>
              <a:chOff x="410" y="643"/>
              <a:chExt cx="5707" cy="3271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706" y="671"/>
                <a:ext cx="5391" cy="3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10" y="643"/>
                <a:ext cx="5411" cy="31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706" y="671"/>
                <a:ext cx="5411" cy="3147"/>
              </a:xfrm>
              <a:prstGeom prst="rect">
                <a:avLst/>
              </a:prstGeom>
              <a:noFill/>
              <a:ln w="11113" cap="rnd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1047" y="723"/>
                <a:ext cx="5010" cy="276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 flipV="1">
                <a:off x="2413" y="2863"/>
                <a:ext cx="0" cy="89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>
                <a:off x="2413" y="3248"/>
                <a:ext cx="0" cy="81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1560" y="2952"/>
                <a:ext cx="1707" cy="29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1560" y="2952"/>
                <a:ext cx="1707" cy="296"/>
              </a:xfrm>
              <a:custGeom>
                <a:avLst/>
                <a:gdLst>
                  <a:gd name="T0" fmla="*/ 0 w 230"/>
                  <a:gd name="T1" fmla="*/ 0 h 40"/>
                  <a:gd name="T2" fmla="*/ 0 w 230"/>
                  <a:gd name="T3" fmla="*/ 40 h 40"/>
                  <a:gd name="T4" fmla="*/ 230 w 230"/>
                  <a:gd name="T5" fmla="*/ 40 h 40"/>
                  <a:gd name="T6" fmla="*/ 230 w 230"/>
                  <a:gd name="T7" fmla="*/ 0 h 40"/>
                  <a:gd name="T8" fmla="*/ 0 w 230"/>
                  <a:gd name="T9" fmla="*/ 0 h 40"/>
                  <a:gd name="T10" fmla="*/ 0 w 230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0" h="40">
                    <a:moveTo>
                      <a:pt x="0" y="0"/>
                    </a:moveTo>
                    <a:lnTo>
                      <a:pt x="0" y="40"/>
                    </a:lnTo>
                    <a:lnTo>
                      <a:pt x="230" y="40"/>
                    </a:lnTo>
                    <a:lnTo>
                      <a:pt x="23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1560" y="3122"/>
                <a:ext cx="1707" cy="0"/>
              </a:xfrm>
              <a:prstGeom prst="line">
                <a:avLst/>
              </a:prstGeom>
              <a:noFill/>
              <a:ln w="238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 flipV="1">
                <a:off x="4692" y="849"/>
                <a:ext cx="0" cy="1310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>
                <a:off x="4692" y="3092"/>
                <a:ext cx="0" cy="267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3838" y="2159"/>
                <a:ext cx="1707" cy="9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3838" y="2159"/>
                <a:ext cx="1707" cy="933"/>
              </a:xfrm>
              <a:custGeom>
                <a:avLst/>
                <a:gdLst>
                  <a:gd name="T0" fmla="*/ 0 w 230"/>
                  <a:gd name="T1" fmla="*/ 0 h 126"/>
                  <a:gd name="T2" fmla="*/ 0 w 230"/>
                  <a:gd name="T3" fmla="*/ 126 h 126"/>
                  <a:gd name="T4" fmla="*/ 230 w 230"/>
                  <a:gd name="T5" fmla="*/ 126 h 126"/>
                  <a:gd name="T6" fmla="*/ 230 w 230"/>
                  <a:gd name="T7" fmla="*/ 0 h 126"/>
                  <a:gd name="T8" fmla="*/ 0 w 230"/>
                  <a:gd name="T9" fmla="*/ 0 h 126"/>
                  <a:gd name="T10" fmla="*/ 0 w 230"/>
                  <a:gd name="T11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0" h="126">
                    <a:moveTo>
                      <a:pt x="0" y="0"/>
                    </a:moveTo>
                    <a:lnTo>
                      <a:pt x="0" y="126"/>
                    </a:lnTo>
                    <a:lnTo>
                      <a:pt x="230" y="126"/>
                    </a:lnTo>
                    <a:lnTo>
                      <a:pt x="23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 cap="rnd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19" name="Line 17"/>
              <p:cNvSpPr>
                <a:spLocks noChangeShapeType="1"/>
              </p:cNvSpPr>
              <p:nvPr/>
            </p:nvSpPr>
            <p:spPr bwMode="auto">
              <a:xfrm>
                <a:off x="3838" y="2885"/>
                <a:ext cx="1707" cy="0"/>
              </a:xfrm>
              <a:prstGeom prst="line">
                <a:avLst/>
              </a:prstGeom>
              <a:noFill/>
              <a:ln w="238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20" name="Line 18"/>
              <p:cNvSpPr>
                <a:spLocks noChangeShapeType="1"/>
              </p:cNvSpPr>
              <p:nvPr/>
            </p:nvSpPr>
            <p:spPr bwMode="auto">
              <a:xfrm flipV="1">
                <a:off x="1047" y="723"/>
                <a:ext cx="0" cy="2762"/>
              </a:xfrm>
              <a:prstGeom prst="line">
                <a:avLst/>
              </a:prstGeom>
              <a:noFill/>
              <a:ln w="11113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893" y="3356"/>
                <a:ext cx="64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pt-PT" altLang="pt-PT" sz="1350">
                    <a:solidFill>
                      <a:srgbClr val="4D4D4D"/>
                    </a:solidFill>
                  </a:rPr>
                  <a:t>0</a:t>
                </a:r>
                <a:endParaRPr lang="pt-PT" altLang="pt-PT" sz="2400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842" y="2527"/>
                <a:ext cx="127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pt-PT" altLang="pt-PT" sz="1350">
                    <a:solidFill>
                      <a:srgbClr val="4D4D4D"/>
                    </a:solidFill>
                  </a:rPr>
                  <a:t>20</a:t>
                </a:r>
                <a:endParaRPr lang="pt-PT" altLang="pt-PT" sz="2400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842" y="1705"/>
                <a:ext cx="127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pt-PT" altLang="pt-PT" sz="1350">
                    <a:solidFill>
                      <a:srgbClr val="4D4D4D"/>
                    </a:solidFill>
                  </a:rPr>
                  <a:t>40</a:t>
                </a:r>
                <a:endParaRPr lang="pt-PT" altLang="pt-PT" sz="2400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842" y="876"/>
                <a:ext cx="127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pt-PT" altLang="pt-PT" sz="1350" dirty="0">
                    <a:solidFill>
                      <a:srgbClr val="4D4D4D"/>
                    </a:solidFill>
                  </a:rPr>
                  <a:t>60</a:t>
                </a:r>
                <a:endParaRPr lang="pt-PT" altLang="pt-PT" sz="2400" dirty="0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>
                <a:off x="1018" y="3433"/>
                <a:ext cx="29" cy="0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26" name="Line 24"/>
              <p:cNvSpPr>
                <a:spLocks noChangeShapeType="1"/>
              </p:cNvSpPr>
              <p:nvPr/>
            </p:nvSpPr>
            <p:spPr bwMode="auto">
              <a:xfrm>
                <a:off x="1018" y="2604"/>
                <a:ext cx="29" cy="0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27" name="Line 25"/>
              <p:cNvSpPr>
                <a:spLocks noChangeShapeType="1"/>
              </p:cNvSpPr>
              <p:nvPr/>
            </p:nvSpPr>
            <p:spPr bwMode="auto">
              <a:xfrm>
                <a:off x="1018" y="1782"/>
                <a:ext cx="29" cy="0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28" name="Line 26"/>
              <p:cNvSpPr>
                <a:spLocks noChangeShapeType="1"/>
              </p:cNvSpPr>
              <p:nvPr/>
            </p:nvSpPr>
            <p:spPr bwMode="auto">
              <a:xfrm>
                <a:off x="1018" y="952"/>
                <a:ext cx="29" cy="0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29" name="Line 27"/>
              <p:cNvSpPr>
                <a:spLocks noChangeShapeType="1"/>
              </p:cNvSpPr>
              <p:nvPr/>
            </p:nvSpPr>
            <p:spPr bwMode="auto">
              <a:xfrm>
                <a:off x="1047" y="3485"/>
                <a:ext cx="5010" cy="0"/>
              </a:xfrm>
              <a:prstGeom prst="line">
                <a:avLst/>
              </a:prstGeom>
              <a:noFill/>
              <a:ln w="11113" cap="flat">
                <a:solidFill>
                  <a:srgbClr val="7F7F7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30" name="Line 28"/>
              <p:cNvSpPr>
                <a:spLocks noChangeShapeType="1"/>
              </p:cNvSpPr>
              <p:nvPr/>
            </p:nvSpPr>
            <p:spPr bwMode="auto">
              <a:xfrm flipV="1">
                <a:off x="2413" y="3485"/>
                <a:ext cx="0" cy="29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31" name="Line 29"/>
              <p:cNvSpPr>
                <a:spLocks noChangeShapeType="1"/>
              </p:cNvSpPr>
              <p:nvPr/>
            </p:nvSpPr>
            <p:spPr bwMode="auto">
              <a:xfrm flipV="1">
                <a:off x="4692" y="3485"/>
                <a:ext cx="0" cy="29"/>
              </a:xfrm>
              <a:prstGeom prst="line">
                <a:avLst/>
              </a:prstGeom>
              <a:noFill/>
              <a:ln w="11113" cap="flat">
                <a:solidFill>
                  <a:srgbClr val="3333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PT" sz="1350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2050" y="3537"/>
                <a:ext cx="815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pt-PT" altLang="pt-PT" sz="1350" dirty="0" err="1">
                    <a:solidFill>
                      <a:srgbClr val="4D4D4D"/>
                    </a:solidFill>
                  </a:rPr>
                  <a:t>Acacia</a:t>
                </a:r>
                <a:r>
                  <a:rPr lang="pt-PT" altLang="pt-PT" sz="1350" dirty="0">
                    <a:solidFill>
                      <a:srgbClr val="4D4D4D"/>
                    </a:solidFill>
                  </a:rPr>
                  <a:t> </a:t>
                </a:r>
                <a:r>
                  <a:rPr lang="pt-PT" altLang="pt-PT" sz="1350" dirty="0" err="1">
                    <a:solidFill>
                      <a:srgbClr val="4D4D4D"/>
                    </a:solidFill>
                  </a:rPr>
                  <a:t>dealbata</a:t>
                </a:r>
                <a:endParaRPr lang="pt-PT" altLang="pt-PT" sz="2400" dirty="0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366" y="3537"/>
                <a:ext cx="732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pt-PT" altLang="pt-PT" sz="1350" dirty="0" err="1">
                    <a:solidFill>
                      <a:srgbClr val="4D4D4D"/>
                    </a:solidFill>
                  </a:rPr>
                  <a:t>Hakea</a:t>
                </a:r>
                <a:r>
                  <a:rPr lang="pt-PT" altLang="pt-PT" sz="1350" dirty="0">
                    <a:solidFill>
                      <a:srgbClr val="4D4D4D"/>
                    </a:solidFill>
                  </a:rPr>
                  <a:t> </a:t>
                </a:r>
                <a:r>
                  <a:rPr lang="pt-PT" altLang="pt-PT" sz="1350" dirty="0" err="1">
                    <a:solidFill>
                      <a:srgbClr val="4D4D4D"/>
                    </a:solidFill>
                  </a:rPr>
                  <a:t>sericea</a:t>
                </a:r>
                <a:endParaRPr lang="pt-PT" altLang="pt-PT" sz="2400" dirty="0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3247" y="3670"/>
                <a:ext cx="726" cy="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pt-PT" altLang="pt-PT" sz="2400" dirty="0" err="1">
                    <a:solidFill>
                      <a:srgbClr val="000000"/>
                    </a:solidFill>
                  </a:rPr>
                  <a:t>Species</a:t>
                </a:r>
                <a:endParaRPr lang="pt-PT" altLang="pt-PT" sz="24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 rot="16200000">
                <a:off x="-215" y="2013"/>
                <a:ext cx="1486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pt-PT" altLang="pt-PT" dirty="0">
                    <a:solidFill>
                      <a:srgbClr val="000000"/>
                    </a:solidFill>
                  </a:rPr>
                  <a:t>1H Fuel </a:t>
                </a:r>
                <a:r>
                  <a:rPr lang="pt-PT" altLang="pt-PT" dirty="0" err="1">
                    <a:solidFill>
                      <a:srgbClr val="000000"/>
                    </a:solidFill>
                  </a:rPr>
                  <a:t>Load</a:t>
                </a:r>
                <a:r>
                  <a:rPr lang="pt-PT" altLang="pt-PT" dirty="0">
                    <a:solidFill>
                      <a:srgbClr val="000000"/>
                    </a:solidFill>
                  </a:rPr>
                  <a:t> (</a:t>
                </a:r>
                <a:r>
                  <a:rPr lang="pt-PT" altLang="pt-PT" dirty="0" err="1">
                    <a:solidFill>
                      <a:srgbClr val="000000"/>
                    </a:solidFill>
                  </a:rPr>
                  <a:t>ton</a:t>
                </a:r>
                <a:r>
                  <a:rPr lang="pt-PT" altLang="pt-PT" dirty="0">
                    <a:solidFill>
                      <a:srgbClr val="000000"/>
                    </a:solidFill>
                  </a:rPr>
                  <a:t>/</a:t>
                </a:r>
                <a:r>
                  <a:rPr lang="pt-PT" altLang="pt-PT" dirty="0" err="1">
                    <a:solidFill>
                      <a:srgbClr val="000000"/>
                    </a:solidFill>
                  </a:rPr>
                  <a:t>ha</a:t>
                </a:r>
                <a:r>
                  <a:rPr lang="pt-PT" altLang="pt-PT" dirty="0">
                    <a:solidFill>
                      <a:srgbClr val="000000"/>
                    </a:solidFill>
                  </a:rPr>
                  <a:t>)</a:t>
                </a:r>
                <a:endParaRPr lang="pt-PT" altLang="pt-PT" sz="2400" dirty="0"/>
              </a:p>
            </p:txBody>
          </p:sp>
        </p:grpSp>
        <p:sp>
          <p:nvSpPr>
            <p:cNvPr id="36" name="CaixaDeTexto 35"/>
            <p:cNvSpPr txBox="1"/>
            <p:nvPr/>
          </p:nvSpPr>
          <p:spPr>
            <a:xfrm>
              <a:off x="4250984" y="3830317"/>
              <a:ext cx="35858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350" dirty="0"/>
                <a:t>*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8741107" y="332763"/>
              <a:ext cx="61641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350" dirty="0"/>
                <a:t>**</a:t>
              </a:r>
            </a:p>
          </p:txBody>
        </p:sp>
      </p:grp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144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832815"/>
            <a:ext cx="7886700" cy="1325563"/>
          </a:xfrm>
        </p:spPr>
        <p:txBody>
          <a:bodyPr/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problem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628650" y="193570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Portugal is an invasion-prone country, given its mild </a:t>
            </a:r>
            <a:r>
              <a:rPr lang="en-GB" dirty="0" smtClean="0"/>
              <a:t>climate, the current fire regime and </a:t>
            </a:r>
            <a:r>
              <a:rPr lang="en-GB" dirty="0" smtClean="0"/>
              <a:t>the introduction of many </a:t>
            </a:r>
            <a:r>
              <a:rPr lang="en-GB" dirty="0" smtClean="0"/>
              <a:t>fire-adapted alien </a:t>
            </a:r>
            <a:r>
              <a:rPr lang="en-GB" dirty="0" smtClean="0"/>
              <a:t>plant species</a:t>
            </a:r>
          </a:p>
          <a:p>
            <a:r>
              <a:rPr lang="en-GB" dirty="0" smtClean="0"/>
              <a:t>These conditions are leading to a widespread expansion of totally novel ecosystems, still poorly studied and understood</a:t>
            </a:r>
            <a:endParaRPr lang="en-GB" dirty="0" smtClean="0"/>
          </a:p>
          <a:p>
            <a:r>
              <a:rPr lang="en-GB" dirty="0" smtClean="0"/>
              <a:t>This is the case of </a:t>
            </a:r>
            <a:r>
              <a:rPr lang="en-GB" dirty="0" smtClean="0"/>
              <a:t>areas dominated by two problematic species brought from Australia:</a:t>
            </a:r>
            <a:endParaRPr lang="en-GB" dirty="0" smtClean="0"/>
          </a:p>
          <a:p>
            <a:pPr lvl="1"/>
            <a:r>
              <a:rPr lang="en-GB" i="1" dirty="0" smtClean="0"/>
              <a:t>Acacia </a:t>
            </a:r>
            <a:r>
              <a:rPr lang="en-GB" i="1" dirty="0" err="1" smtClean="0"/>
              <a:t>dealbata</a:t>
            </a:r>
            <a:r>
              <a:rPr lang="en-GB" dirty="0" smtClean="0"/>
              <a:t> – Silver Wattle</a:t>
            </a:r>
          </a:p>
          <a:p>
            <a:pPr lvl="1"/>
            <a:r>
              <a:rPr lang="en-GB" i="1" dirty="0" smtClean="0"/>
              <a:t>Hakea </a:t>
            </a:r>
            <a:r>
              <a:rPr lang="en-GB" i="1" dirty="0" err="1" smtClean="0"/>
              <a:t>sericea</a:t>
            </a:r>
            <a:r>
              <a:rPr lang="en-GB" dirty="0" smtClean="0"/>
              <a:t> – Silky hakea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89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240461"/>
              </p:ext>
            </p:extLst>
          </p:nvPr>
        </p:nvGraphicFramePr>
        <p:xfrm>
          <a:off x="904463" y="1672959"/>
          <a:ext cx="7200000" cy="326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val="122284982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4264254715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021050331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24743431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2868326769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</a:rPr>
                        <a:t>A. </a:t>
                      </a:r>
                      <a:r>
                        <a:rPr lang="en-US" sz="1600" i="1" dirty="0" err="1">
                          <a:effectLst/>
                        </a:rPr>
                        <a:t>dealbata</a:t>
                      </a:r>
                      <a:endParaRPr lang="pt-PT" sz="2400" i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Broadleaf forest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i="1" dirty="0">
                          <a:effectLst/>
                        </a:rPr>
                        <a:t>H. </a:t>
                      </a:r>
                      <a:r>
                        <a:rPr lang="en-US" sz="1600" i="1" dirty="0" err="1">
                          <a:effectLst/>
                        </a:rPr>
                        <a:t>sericea</a:t>
                      </a:r>
                      <a:endParaRPr lang="pt-PT" sz="2400" i="1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Tall </a:t>
                      </a:r>
                      <a:r>
                        <a:rPr lang="en-US" sz="1600" dirty="0" err="1">
                          <a:effectLst/>
                        </a:rPr>
                        <a:t>shrubland</a:t>
                      </a: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01612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1-h </a:t>
                      </a:r>
                      <a:r>
                        <a:rPr lang="en-US" sz="1600" dirty="0" smtClean="0">
                          <a:effectLst/>
                        </a:rPr>
                        <a:t>load </a:t>
                      </a:r>
                      <a:r>
                        <a:rPr lang="en-US" sz="1200" dirty="0" smtClean="0">
                          <a:effectLst/>
                        </a:rPr>
                        <a:t>(ton/ha)</a:t>
                      </a: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7.59±1.25*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2.67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17.85±5.15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9.50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608488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10-h load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2.10±0.53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1.27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0.04±0.04*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2.50</a:t>
                      </a: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54153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100-h load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0.69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222249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Live woody load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1.16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27.32±7.43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14.50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794789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Herbaceous load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0.00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058431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Fuel </a:t>
                      </a:r>
                      <a:r>
                        <a:rPr lang="en-US" sz="1600" dirty="0" smtClean="0">
                          <a:effectLst/>
                        </a:rPr>
                        <a:t>depth (m)</a:t>
                      </a: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0.02±0.00*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0.15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1.69±0.33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1.05</a:t>
                      </a:r>
                      <a:endParaRPr lang="pt-PT" sz="240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738971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pt-PT" sz="2400" dirty="0">
                        <a:effectLst/>
                        <a:latin typeface="Arial" panose="020B06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7192865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2626445" y="2010860"/>
            <a:ext cx="1252331" cy="5466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Oval 5"/>
          <p:cNvSpPr/>
          <p:nvPr/>
        </p:nvSpPr>
        <p:spPr>
          <a:xfrm>
            <a:off x="2626444" y="4043787"/>
            <a:ext cx="1220937" cy="5466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20</a:t>
            </a:fld>
            <a:endParaRPr lang="pt-PT"/>
          </a:p>
        </p:txBody>
      </p:sp>
      <p:sp>
        <p:nvSpPr>
          <p:cNvPr id="8" name="Oval 7"/>
          <p:cNvSpPr/>
          <p:nvPr/>
        </p:nvSpPr>
        <p:spPr>
          <a:xfrm>
            <a:off x="5461650" y="1979190"/>
            <a:ext cx="1220937" cy="5466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Oval 8"/>
          <p:cNvSpPr/>
          <p:nvPr/>
        </p:nvSpPr>
        <p:spPr>
          <a:xfrm>
            <a:off x="5614050" y="4089780"/>
            <a:ext cx="1220937" cy="5466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554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772" y="1167418"/>
            <a:ext cx="7886700" cy="1325563"/>
          </a:xfrm>
        </p:spPr>
        <p:txBody>
          <a:bodyPr/>
          <a:lstStyle/>
          <a:p>
            <a:r>
              <a:rPr lang="pt-PT" dirty="0" err="1" smtClean="0"/>
              <a:t>Simulated</a:t>
            </a:r>
            <a:r>
              <a:rPr lang="pt-PT" dirty="0" smtClean="0"/>
              <a:t> </a:t>
            </a:r>
            <a:r>
              <a:rPr lang="pt-PT" dirty="0" err="1" smtClean="0"/>
              <a:t>fire</a:t>
            </a:r>
            <a:r>
              <a:rPr lang="pt-PT" dirty="0" smtClean="0"/>
              <a:t> </a:t>
            </a:r>
            <a:r>
              <a:rPr lang="pt-PT" dirty="0" err="1" smtClean="0"/>
              <a:t>behavior</a:t>
            </a:r>
            <a:endParaRPr lang="pt-PT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060" y="2126597"/>
            <a:ext cx="6025249" cy="4326857"/>
          </a:xfrm>
          <a:prstGeom prst="rect">
            <a:avLst/>
          </a:prstGeom>
        </p:spPr>
      </p:pic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21</a:t>
            </a:fld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7104806" y="2208362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/>
              <a:t>H. </a:t>
            </a:r>
            <a:r>
              <a:rPr lang="pt-PT" i="1" dirty="0" err="1" smtClean="0"/>
              <a:t>sericea</a:t>
            </a:r>
            <a:endParaRPr lang="pt-PT" i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7119186" y="4189557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Tall</a:t>
            </a:r>
            <a:r>
              <a:rPr lang="pt-PT" dirty="0" smtClean="0"/>
              <a:t> </a:t>
            </a:r>
            <a:r>
              <a:rPr lang="pt-PT" dirty="0" err="1" smtClean="0"/>
              <a:t>shrubland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7124575" y="5204599"/>
            <a:ext cx="181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Broadleaf</a:t>
            </a:r>
            <a:r>
              <a:rPr lang="pt-PT" dirty="0" smtClean="0"/>
              <a:t> </a:t>
            </a:r>
            <a:r>
              <a:rPr lang="pt-PT" dirty="0" err="1" smtClean="0"/>
              <a:t>forest</a:t>
            </a:r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7124575" y="5501378"/>
            <a:ext cx="181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/>
              <a:t>A. </a:t>
            </a:r>
            <a:r>
              <a:rPr lang="pt-PT" i="1" dirty="0" err="1" smtClean="0"/>
              <a:t>dealbata</a:t>
            </a: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404928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487" y="1931503"/>
            <a:ext cx="6070263" cy="4351338"/>
          </a:xfrm>
        </p:spPr>
      </p:pic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22</a:t>
            </a:fld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7104806" y="2208362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/>
              <a:t>H. </a:t>
            </a:r>
            <a:r>
              <a:rPr lang="pt-PT" i="1" dirty="0" err="1" smtClean="0"/>
              <a:t>sericea</a:t>
            </a:r>
            <a:endParaRPr lang="pt-PT" i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7119186" y="4882580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Tall</a:t>
            </a:r>
            <a:r>
              <a:rPr lang="pt-PT" dirty="0" smtClean="0"/>
              <a:t> </a:t>
            </a:r>
            <a:r>
              <a:rPr lang="pt-PT" dirty="0" err="1" smtClean="0"/>
              <a:t>shrubland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7124575" y="5204599"/>
            <a:ext cx="181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Broadleaf</a:t>
            </a:r>
            <a:r>
              <a:rPr lang="pt-PT" dirty="0" smtClean="0"/>
              <a:t> </a:t>
            </a:r>
            <a:r>
              <a:rPr lang="pt-PT" dirty="0" err="1" smtClean="0"/>
              <a:t>forest</a:t>
            </a:r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7124575" y="5501378"/>
            <a:ext cx="181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/>
              <a:t>A. </a:t>
            </a:r>
            <a:r>
              <a:rPr lang="pt-PT" i="1" dirty="0" err="1" smtClean="0"/>
              <a:t>dealbata</a:t>
            </a: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237732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Marcador de Posição de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82" y="2018128"/>
            <a:ext cx="6114875" cy="4351338"/>
          </a:xfrm>
        </p:spPr>
      </p:pic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23</a:t>
            </a:fld>
            <a:endParaRPr lang="pt-PT"/>
          </a:p>
        </p:txBody>
      </p:sp>
      <p:sp>
        <p:nvSpPr>
          <p:cNvPr id="6" name="CaixaDeTexto 5"/>
          <p:cNvSpPr txBox="1"/>
          <p:nvPr/>
        </p:nvSpPr>
        <p:spPr>
          <a:xfrm>
            <a:off x="7104806" y="2208362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/>
              <a:t>H. </a:t>
            </a:r>
            <a:r>
              <a:rPr lang="pt-PT" i="1" dirty="0" err="1" smtClean="0"/>
              <a:t>sericea</a:t>
            </a:r>
            <a:endParaRPr lang="pt-PT" i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7119186" y="4882565"/>
            <a:ext cx="158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Tall</a:t>
            </a:r>
            <a:r>
              <a:rPr lang="pt-PT" dirty="0" smtClean="0"/>
              <a:t> </a:t>
            </a:r>
            <a:r>
              <a:rPr lang="pt-PT" dirty="0" err="1" smtClean="0"/>
              <a:t>shrubland</a:t>
            </a:r>
            <a:endParaRPr lang="pt-PT" dirty="0"/>
          </a:p>
        </p:txBody>
      </p:sp>
      <p:sp>
        <p:nvSpPr>
          <p:cNvPr id="8" name="CaixaDeTexto 7"/>
          <p:cNvSpPr txBox="1"/>
          <p:nvPr/>
        </p:nvSpPr>
        <p:spPr>
          <a:xfrm>
            <a:off x="7124575" y="5204599"/>
            <a:ext cx="181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Broadleaf</a:t>
            </a:r>
            <a:r>
              <a:rPr lang="pt-PT" dirty="0" smtClean="0"/>
              <a:t> </a:t>
            </a:r>
            <a:r>
              <a:rPr lang="pt-PT" dirty="0" err="1" smtClean="0"/>
              <a:t>forest</a:t>
            </a:r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7124575" y="5501378"/>
            <a:ext cx="181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 smtClean="0"/>
              <a:t>A. </a:t>
            </a:r>
            <a:r>
              <a:rPr lang="pt-PT" i="1" dirty="0" err="1" smtClean="0"/>
              <a:t>dealbata</a:t>
            </a: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39301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PT" dirty="0" err="1" smtClean="0"/>
              <a:t>Preliminary</a:t>
            </a:r>
            <a:r>
              <a:rPr lang="pt-PT" dirty="0" smtClean="0"/>
              <a:t> </a:t>
            </a:r>
            <a:r>
              <a:rPr lang="pt-PT" dirty="0" err="1" smtClean="0"/>
              <a:t>conclusions</a:t>
            </a:r>
            <a:endParaRPr lang="pt-PT" dirty="0" smtClean="0"/>
          </a:p>
          <a:p>
            <a:pPr lvl="1"/>
            <a:r>
              <a:rPr lang="pt-PT" dirty="0" err="1" smtClean="0"/>
              <a:t>Despite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general </a:t>
            </a:r>
            <a:r>
              <a:rPr lang="pt-PT" dirty="0" err="1" smtClean="0"/>
              <a:t>assumption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alien</a:t>
            </a:r>
            <a:r>
              <a:rPr lang="pt-PT" dirty="0" smtClean="0"/>
              <a:t> </a:t>
            </a:r>
            <a:r>
              <a:rPr lang="pt-PT" dirty="0" err="1" smtClean="0"/>
              <a:t>plants</a:t>
            </a:r>
            <a:r>
              <a:rPr lang="pt-PT" dirty="0" smtClean="0"/>
              <a:t> </a:t>
            </a:r>
            <a:r>
              <a:rPr lang="pt-PT" dirty="0" err="1" smtClean="0"/>
              <a:t>tend</a:t>
            </a:r>
            <a:r>
              <a:rPr lang="pt-PT" dirty="0" smtClean="0"/>
              <a:t> to </a:t>
            </a:r>
            <a:r>
              <a:rPr lang="pt-PT" dirty="0" err="1" smtClean="0"/>
              <a:t>increase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fire</a:t>
            </a:r>
            <a:r>
              <a:rPr lang="pt-PT" dirty="0" smtClean="0"/>
              <a:t> </a:t>
            </a:r>
            <a:r>
              <a:rPr lang="pt-PT" dirty="0" err="1" smtClean="0"/>
              <a:t>hazzard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invaded</a:t>
            </a:r>
            <a:r>
              <a:rPr lang="pt-PT" dirty="0" smtClean="0"/>
              <a:t> </a:t>
            </a:r>
            <a:r>
              <a:rPr lang="pt-PT" dirty="0" err="1" smtClean="0"/>
              <a:t>ecosystems</a:t>
            </a:r>
            <a:r>
              <a:rPr lang="pt-PT" dirty="0" smtClean="0"/>
              <a:t>,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may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necessarily</a:t>
            </a:r>
            <a:r>
              <a:rPr lang="pt-PT" dirty="0" smtClean="0"/>
              <a:t> </a:t>
            </a:r>
            <a:r>
              <a:rPr lang="pt-PT" dirty="0" err="1" smtClean="0"/>
              <a:t>hold</a:t>
            </a:r>
            <a:r>
              <a:rPr lang="pt-PT" dirty="0" smtClean="0"/>
              <a:t> </a:t>
            </a:r>
            <a:r>
              <a:rPr lang="pt-PT" dirty="0" err="1" smtClean="0"/>
              <a:t>true</a:t>
            </a:r>
            <a:endParaRPr lang="pt-PT" dirty="0" smtClean="0"/>
          </a:p>
          <a:p>
            <a:pPr lvl="1"/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two</a:t>
            </a:r>
            <a:r>
              <a:rPr lang="pt-PT" dirty="0" smtClean="0"/>
              <a:t> </a:t>
            </a:r>
            <a:r>
              <a:rPr lang="pt-PT" dirty="0" err="1" smtClean="0"/>
              <a:t>species</a:t>
            </a:r>
            <a:r>
              <a:rPr lang="pt-PT" dirty="0" smtClean="0"/>
              <a:t> </a:t>
            </a:r>
            <a:r>
              <a:rPr lang="pt-PT" dirty="0" err="1" smtClean="0"/>
              <a:t>present</a:t>
            </a:r>
            <a:r>
              <a:rPr lang="pt-PT" dirty="0" smtClean="0"/>
              <a:t> </a:t>
            </a:r>
            <a:r>
              <a:rPr lang="pt-PT" dirty="0" err="1" smtClean="0"/>
              <a:t>very</a:t>
            </a:r>
            <a:r>
              <a:rPr lang="pt-PT" dirty="0" smtClean="0"/>
              <a:t> </a:t>
            </a:r>
            <a:r>
              <a:rPr lang="pt-PT" dirty="0" err="1" smtClean="0"/>
              <a:t>diferent</a:t>
            </a:r>
            <a:r>
              <a:rPr lang="pt-PT" dirty="0" smtClean="0"/>
              <a:t> fuel </a:t>
            </a:r>
            <a:r>
              <a:rPr lang="pt-PT" dirty="0" err="1" smtClean="0"/>
              <a:t>characteristics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therefore</a:t>
            </a:r>
            <a:r>
              <a:rPr lang="pt-PT" dirty="0" smtClean="0"/>
              <a:t> </a:t>
            </a:r>
            <a:r>
              <a:rPr lang="pt-PT" dirty="0" err="1" smtClean="0"/>
              <a:t>distinct</a:t>
            </a:r>
            <a:r>
              <a:rPr lang="pt-PT" dirty="0"/>
              <a:t> </a:t>
            </a:r>
            <a:r>
              <a:rPr lang="pt-PT" dirty="0" err="1"/>
              <a:t>fire</a:t>
            </a:r>
            <a:r>
              <a:rPr lang="pt-PT" dirty="0"/>
              <a:t> </a:t>
            </a:r>
            <a:r>
              <a:rPr lang="pt-PT" dirty="0" err="1"/>
              <a:t>behavior</a:t>
            </a:r>
            <a:r>
              <a:rPr lang="pt-PT" dirty="0"/>
              <a:t> </a:t>
            </a:r>
            <a:r>
              <a:rPr lang="pt-PT" dirty="0" err="1"/>
              <a:t>potential</a:t>
            </a:r>
            <a:endParaRPr lang="pt-PT" dirty="0" smtClean="0"/>
          </a:p>
          <a:p>
            <a:pPr lvl="1"/>
            <a:r>
              <a:rPr lang="pt-PT" dirty="0" smtClean="0"/>
              <a:t>In </a:t>
            </a:r>
            <a:r>
              <a:rPr lang="pt-PT" dirty="0" err="1" smtClean="0"/>
              <a:t>the</a:t>
            </a:r>
            <a:r>
              <a:rPr lang="pt-PT" dirty="0" smtClean="0"/>
              <a:t> case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i="1" dirty="0" smtClean="0"/>
              <a:t>A. </a:t>
            </a:r>
            <a:r>
              <a:rPr lang="pt-PT" i="1" dirty="0" err="1" smtClean="0"/>
              <a:t>dealbata</a:t>
            </a:r>
            <a:r>
              <a:rPr lang="pt-PT" i="1" dirty="0" smtClean="0"/>
              <a:t> </a:t>
            </a:r>
            <a:r>
              <a:rPr lang="pt-PT" dirty="0" err="1" smtClean="0"/>
              <a:t>preliminary</a:t>
            </a:r>
            <a:r>
              <a:rPr lang="pt-PT" dirty="0" smtClean="0"/>
              <a:t> </a:t>
            </a:r>
            <a:r>
              <a:rPr lang="pt-PT" dirty="0" err="1" smtClean="0"/>
              <a:t>results</a:t>
            </a:r>
            <a:r>
              <a:rPr lang="pt-PT" dirty="0" smtClean="0"/>
              <a:t> </a:t>
            </a:r>
            <a:r>
              <a:rPr lang="pt-PT" dirty="0" err="1" smtClean="0"/>
              <a:t>seem</a:t>
            </a:r>
            <a:r>
              <a:rPr lang="pt-PT" dirty="0" smtClean="0"/>
              <a:t> to </a:t>
            </a:r>
            <a:r>
              <a:rPr lang="pt-PT" dirty="0" err="1" smtClean="0"/>
              <a:t>indicate</a:t>
            </a:r>
            <a:r>
              <a:rPr lang="pt-PT" dirty="0" smtClean="0"/>
              <a:t> a </a:t>
            </a:r>
            <a:r>
              <a:rPr lang="pt-PT" dirty="0" err="1" smtClean="0"/>
              <a:t>low</a:t>
            </a:r>
            <a:r>
              <a:rPr lang="pt-PT" dirty="0" smtClean="0"/>
              <a:t> </a:t>
            </a:r>
            <a:r>
              <a:rPr lang="pt-PT" dirty="0" err="1" smtClean="0"/>
              <a:t>fire</a:t>
            </a:r>
            <a:r>
              <a:rPr lang="pt-PT" dirty="0" smtClean="0"/>
              <a:t> </a:t>
            </a:r>
            <a:r>
              <a:rPr lang="pt-PT" dirty="0" err="1" smtClean="0"/>
              <a:t>behavior</a:t>
            </a:r>
            <a:r>
              <a:rPr lang="pt-PT" dirty="0" smtClean="0"/>
              <a:t> </a:t>
            </a:r>
            <a:r>
              <a:rPr lang="pt-PT" dirty="0" err="1" smtClean="0"/>
              <a:t>potential</a:t>
            </a:r>
            <a:r>
              <a:rPr lang="pt-PT" dirty="0" smtClean="0"/>
              <a:t> in </a:t>
            </a:r>
            <a:r>
              <a:rPr lang="pt-PT" dirty="0" err="1" smtClean="0"/>
              <a:t>surface</a:t>
            </a:r>
            <a:r>
              <a:rPr lang="pt-PT" dirty="0" smtClean="0"/>
              <a:t> </a:t>
            </a:r>
            <a:r>
              <a:rPr lang="pt-PT" dirty="0" err="1" smtClean="0"/>
              <a:t>fires</a:t>
            </a:r>
            <a:r>
              <a:rPr lang="pt-PT" dirty="0" smtClean="0"/>
              <a:t>, </a:t>
            </a:r>
            <a:r>
              <a:rPr lang="pt-PT" dirty="0" err="1" smtClean="0"/>
              <a:t>given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highly</a:t>
            </a:r>
            <a:r>
              <a:rPr lang="pt-PT" dirty="0" smtClean="0"/>
              <a:t> </a:t>
            </a:r>
            <a:r>
              <a:rPr lang="pt-PT" dirty="0" err="1" smtClean="0"/>
              <a:t>compacted</a:t>
            </a:r>
            <a:r>
              <a:rPr lang="pt-PT" dirty="0" smtClean="0"/>
              <a:t> </a:t>
            </a:r>
            <a:r>
              <a:rPr lang="pt-PT" dirty="0" err="1" smtClean="0"/>
              <a:t>litter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absence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other</a:t>
            </a:r>
            <a:r>
              <a:rPr lang="pt-PT" dirty="0" smtClean="0"/>
              <a:t> </a:t>
            </a:r>
            <a:r>
              <a:rPr lang="pt-PT" dirty="0" err="1" smtClean="0"/>
              <a:t>plants</a:t>
            </a:r>
            <a:r>
              <a:rPr lang="pt-PT" dirty="0" smtClean="0"/>
              <a:t> in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understorey</a:t>
            </a:r>
            <a:endParaRPr lang="pt-PT" dirty="0" smtClean="0"/>
          </a:p>
          <a:p>
            <a:pPr lvl="1"/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contrary</a:t>
            </a:r>
            <a:r>
              <a:rPr lang="pt-PT" dirty="0" smtClean="0"/>
              <a:t>, </a:t>
            </a:r>
            <a:r>
              <a:rPr lang="pt-PT" i="1" dirty="0" smtClean="0"/>
              <a:t>H. </a:t>
            </a:r>
            <a:r>
              <a:rPr lang="pt-PT" i="1" dirty="0" err="1" smtClean="0"/>
              <a:t>sericea</a:t>
            </a:r>
            <a:r>
              <a:rPr lang="pt-PT" i="1" dirty="0" smtClean="0"/>
              <a:t> </a:t>
            </a:r>
            <a:r>
              <a:rPr lang="pt-PT" dirty="0" err="1" smtClean="0"/>
              <a:t>seems</a:t>
            </a:r>
            <a:r>
              <a:rPr lang="pt-PT" dirty="0" smtClean="0"/>
              <a:t> to </a:t>
            </a:r>
            <a:r>
              <a:rPr lang="pt-PT" dirty="0" err="1" smtClean="0"/>
              <a:t>present</a:t>
            </a:r>
            <a:r>
              <a:rPr lang="pt-PT" dirty="0" smtClean="0"/>
              <a:t> a </a:t>
            </a:r>
            <a:r>
              <a:rPr lang="pt-PT" dirty="0" err="1" smtClean="0"/>
              <a:t>much</a:t>
            </a:r>
            <a:r>
              <a:rPr lang="pt-PT" dirty="0" smtClean="0"/>
              <a:t> </a:t>
            </a:r>
            <a:r>
              <a:rPr lang="pt-PT" dirty="0" err="1" smtClean="0"/>
              <a:t>higher</a:t>
            </a:r>
            <a:r>
              <a:rPr lang="pt-PT" dirty="0" smtClean="0"/>
              <a:t> </a:t>
            </a:r>
            <a:r>
              <a:rPr lang="pt-PT" dirty="0" err="1" smtClean="0"/>
              <a:t>fire</a:t>
            </a:r>
            <a:r>
              <a:rPr lang="pt-PT" dirty="0" smtClean="0"/>
              <a:t> </a:t>
            </a:r>
            <a:r>
              <a:rPr lang="pt-PT" dirty="0" err="1" smtClean="0"/>
              <a:t>hazard</a:t>
            </a:r>
            <a:r>
              <a:rPr lang="pt-PT" dirty="0" smtClean="0"/>
              <a:t> </a:t>
            </a:r>
            <a:r>
              <a:rPr lang="pt-PT" dirty="0" err="1" smtClean="0"/>
              <a:t>than</a:t>
            </a:r>
            <a:r>
              <a:rPr lang="pt-PT" dirty="0" smtClean="0"/>
              <a:t> </a:t>
            </a:r>
            <a:r>
              <a:rPr lang="pt-PT" dirty="0" err="1" smtClean="0"/>
              <a:t>typical</a:t>
            </a:r>
            <a:r>
              <a:rPr lang="pt-PT" dirty="0" smtClean="0"/>
              <a:t> </a:t>
            </a:r>
            <a:r>
              <a:rPr lang="pt-PT" dirty="0" err="1" smtClean="0"/>
              <a:t>mediterranean</a:t>
            </a:r>
            <a:r>
              <a:rPr lang="pt-PT" dirty="0" smtClean="0"/>
              <a:t> </a:t>
            </a:r>
            <a:r>
              <a:rPr lang="pt-PT" dirty="0" err="1" smtClean="0"/>
              <a:t>shrublands</a:t>
            </a:r>
            <a:endParaRPr lang="pt-PT" dirty="0" smtClean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14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Marcador de Posição do Número do Diapositivo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294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323528" y="2100260"/>
            <a:ext cx="8686800" cy="5069160"/>
          </a:xfrm>
        </p:spPr>
        <p:txBody>
          <a:bodyPr>
            <a:normAutofit/>
          </a:bodyPr>
          <a:lstStyle/>
          <a:p>
            <a:r>
              <a:rPr lang="en-GB" i="1" dirty="0" smtClean="0"/>
              <a:t>Acacia </a:t>
            </a:r>
            <a:r>
              <a:rPr lang="en-GB" i="1" dirty="0" err="1" smtClean="0"/>
              <a:t>dealbata</a:t>
            </a:r>
            <a:r>
              <a:rPr lang="en-GB" i="1" dirty="0" smtClean="0"/>
              <a:t> </a:t>
            </a:r>
            <a:r>
              <a:rPr lang="en-GB" dirty="0" smtClean="0"/>
              <a:t>(tree up to 30 m height)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As many other </a:t>
            </a:r>
            <a:r>
              <a:rPr lang="en-GB" dirty="0" err="1" smtClean="0"/>
              <a:t>Fabaceae</a:t>
            </a:r>
            <a:r>
              <a:rPr lang="en-GB" dirty="0" smtClean="0"/>
              <a:t>, it develops a soil seed bank </a:t>
            </a:r>
          </a:p>
          <a:p>
            <a:pPr lvl="1"/>
            <a:r>
              <a:rPr lang="en-GB" dirty="0" smtClean="0"/>
              <a:t>The hard-coated seeds may be stored in the soil for decades</a:t>
            </a:r>
          </a:p>
          <a:p>
            <a:pPr lvl="1"/>
            <a:r>
              <a:rPr lang="en-GB" dirty="0" smtClean="0"/>
              <a:t>Fire triggers seed germination</a:t>
            </a:r>
          </a:p>
          <a:p>
            <a:pPr lvl="1"/>
            <a:r>
              <a:rPr lang="en-GB" dirty="0" smtClean="0"/>
              <a:t>It </a:t>
            </a:r>
            <a:r>
              <a:rPr lang="en-GB" dirty="0" err="1" smtClean="0"/>
              <a:t>resprouts</a:t>
            </a:r>
            <a:r>
              <a:rPr lang="en-GB" dirty="0" smtClean="0"/>
              <a:t> vigorously after fire</a:t>
            </a:r>
          </a:p>
          <a:p>
            <a:pPr lvl="1"/>
            <a:r>
              <a:rPr lang="en-GB" dirty="0" smtClean="0"/>
              <a:t>Seed pods can be dispersed at long distances</a:t>
            </a:r>
          </a:p>
          <a:p>
            <a:pPr marL="457200" lvl="1" indent="0">
              <a:buNone/>
            </a:pPr>
            <a:endParaRPr lang="en-GB" dirty="0" smtClean="0"/>
          </a:p>
          <a:p>
            <a:pPr lvl="1"/>
            <a:endParaRPr lang="en-GB" i="1" dirty="0" smtClean="0"/>
          </a:p>
          <a:p>
            <a:pPr lvl="1"/>
            <a:endParaRPr lang="en-GB" i="1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672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1347787"/>
            <a:ext cx="9101633" cy="5688521"/>
          </a:xfrm>
          <a:prstGeom prst="rect">
            <a:avLst/>
          </a:prstGeom>
        </p:spPr>
      </p:pic>
      <p:sp>
        <p:nvSpPr>
          <p:cNvPr id="5" name="Marcador de Posição do Texto 4"/>
          <p:cNvSpPr>
            <a:spLocks noGrp="1"/>
          </p:cNvSpPr>
          <p:nvPr>
            <p:ph type="body" sz="half" idx="2"/>
          </p:nvPr>
        </p:nvSpPr>
        <p:spPr>
          <a:xfrm>
            <a:off x="5508104" y="44624"/>
            <a:ext cx="3629025" cy="644029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www.invasoras.uc.pt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4</a:t>
            </a:fld>
            <a:endParaRPr lang="pt-PT"/>
          </a:p>
        </p:txBody>
      </p:sp>
      <p:pic>
        <p:nvPicPr>
          <p:cNvPr id="15366" name="Picture 6" descr="http://invasoras.uc.pt/wp-content/uploads/2012/12/acacia_dealbata-1small16-9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55"/>
          <a:stretch/>
        </p:blipFill>
        <p:spPr bwMode="auto">
          <a:xfrm>
            <a:off x="309224" y="2919286"/>
            <a:ext cx="2044832" cy="163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arcador de Posição do Texto 4"/>
          <p:cNvSpPr txBox="1">
            <a:spLocks/>
          </p:cNvSpPr>
          <p:nvPr/>
        </p:nvSpPr>
        <p:spPr>
          <a:xfrm>
            <a:off x="599058" y="6202735"/>
            <a:ext cx="3937707" cy="644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smtClean="0"/>
              <a:t>Silver wattle </a:t>
            </a:r>
            <a:r>
              <a:rPr lang="en-US" dirty="0" smtClean="0"/>
              <a:t>– Acacia </a:t>
            </a:r>
            <a:r>
              <a:rPr lang="en-US" dirty="0" err="1" smtClean="0"/>
              <a:t>dealbata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96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 dirty="0" smtClean="0"/>
              <a:t>Hakea </a:t>
            </a:r>
            <a:r>
              <a:rPr lang="en-GB" i="1" dirty="0" err="1" smtClean="0"/>
              <a:t>sericea</a:t>
            </a:r>
            <a:r>
              <a:rPr lang="en-GB" i="1" dirty="0" smtClean="0"/>
              <a:t> </a:t>
            </a:r>
            <a:r>
              <a:rPr lang="en-GB" dirty="0" smtClean="0"/>
              <a:t>(tall shrub up </a:t>
            </a:r>
            <a:r>
              <a:rPr lang="en-GB" dirty="0" smtClean="0"/>
              <a:t>to 4-5 m height)</a:t>
            </a:r>
          </a:p>
          <a:p>
            <a:pPr marL="457200" lvl="1" indent="0">
              <a:buNone/>
            </a:pPr>
            <a:endParaRPr lang="en-GB" dirty="0" smtClean="0"/>
          </a:p>
          <a:p>
            <a:pPr lvl="1"/>
            <a:r>
              <a:rPr lang="en-GB" dirty="0" smtClean="0"/>
              <a:t>It is an obligate </a:t>
            </a:r>
            <a:r>
              <a:rPr lang="en-GB" dirty="0" err="1" smtClean="0"/>
              <a:t>seeder</a:t>
            </a:r>
            <a:endParaRPr lang="en-GB" dirty="0" smtClean="0"/>
          </a:p>
          <a:p>
            <a:pPr lvl="1"/>
            <a:r>
              <a:rPr lang="en-GB" dirty="0" smtClean="0"/>
              <a:t>It develops a canopy seed bank</a:t>
            </a:r>
          </a:p>
          <a:p>
            <a:pPr lvl="1"/>
            <a:r>
              <a:rPr lang="en-GB" dirty="0" smtClean="0"/>
              <a:t>Woody fruits open after fire and may disperse the seeds at considerable distances (&gt;100 m), therefore expanding the invaded area</a:t>
            </a:r>
          </a:p>
          <a:p>
            <a:pPr lvl="1"/>
            <a:endParaRPr lang="en-GB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12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185276"/>
            <a:ext cx="9115373" cy="5697108"/>
          </a:xfrm>
          <a:prstGeom prst="rect">
            <a:avLst/>
          </a:prstGeom>
        </p:spPr>
      </p:pic>
      <p:sp>
        <p:nvSpPr>
          <p:cNvPr id="5" name="Marcador de Posição do Texto 4"/>
          <p:cNvSpPr>
            <a:spLocks noGrp="1"/>
          </p:cNvSpPr>
          <p:nvPr>
            <p:ph type="body" sz="half" idx="2"/>
          </p:nvPr>
        </p:nvSpPr>
        <p:spPr>
          <a:xfrm>
            <a:off x="5508104" y="44624"/>
            <a:ext cx="3629025" cy="644029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www.invasoras.uc.pt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6</a:t>
            </a:fld>
            <a:endParaRPr lang="pt-PT"/>
          </a:p>
        </p:txBody>
      </p:sp>
      <p:pic>
        <p:nvPicPr>
          <p:cNvPr id="11" name="Picture 10" descr="https://oscafeinicos.files.wordpress.com/2011/01/espinheir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1" y="2780928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Posição do Texto 4"/>
          <p:cNvSpPr txBox="1">
            <a:spLocks/>
          </p:cNvSpPr>
          <p:nvPr/>
        </p:nvSpPr>
        <p:spPr>
          <a:xfrm>
            <a:off x="213648" y="6006934"/>
            <a:ext cx="2857587" cy="644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 smtClean="0"/>
              <a:t>Silky hakea or </a:t>
            </a:r>
            <a:r>
              <a:rPr lang="en-US" i="0" dirty="0" err="1" smtClean="0"/>
              <a:t>needlebrush</a:t>
            </a:r>
            <a:r>
              <a:rPr lang="en-US" i="0" dirty="0" smtClean="0"/>
              <a:t> </a:t>
            </a:r>
            <a:r>
              <a:rPr lang="en-US" dirty="0" smtClean="0"/>
              <a:t>– Hakea </a:t>
            </a:r>
            <a:r>
              <a:rPr lang="en-US" dirty="0" err="1" smtClean="0"/>
              <a:t>sericea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47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87" y="754483"/>
            <a:ext cx="5688013" cy="654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0" name="CaixaDeTexto 2"/>
          <p:cNvSpPr txBox="1">
            <a:spLocks noChangeArrowheads="1"/>
          </p:cNvSpPr>
          <p:nvPr/>
        </p:nvSpPr>
        <p:spPr bwMode="auto">
          <a:xfrm>
            <a:off x="467544" y="6021288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" pitchFamily="2" charset="2"/>
              <a:buChar char="§"/>
              <a:defRPr sz="3200" b="1"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Lucida Grande"/>
              <a:buChar char="-"/>
              <a:defRPr sz="2800" b="1"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Lucida Grande"/>
              <a:buChar char="-"/>
              <a:defRPr sz="2400" b="1"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-"/>
              <a:defRPr sz="2000" b="1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0" dirty="0">
                <a:latin typeface="Arial" pitchFamily="34" charset="0"/>
              </a:rPr>
              <a:t>Brooks </a:t>
            </a:r>
            <a:r>
              <a:rPr lang="en-US" altLang="en-US" sz="1800" b="0" i="1" dirty="0">
                <a:latin typeface="Arial" pitchFamily="34" charset="0"/>
              </a:rPr>
              <a:t>et </a:t>
            </a:r>
            <a:r>
              <a:rPr lang="en-US" altLang="en-US" sz="1800" b="0" i="1" dirty="0" smtClean="0">
                <a:latin typeface="Arial" pitchFamily="34" charset="0"/>
              </a:rPr>
              <a:t>al.</a:t>
            </a:r>
            <a:r>
              <a:rPr lang="en-US" altLang="en-US" sz="1800" b="0" dirty="0" smtClean="0">
                <a:latin typeface="Arial" pitchFamily="34" charset="0"/>
              </a:rPr>
              <a:t> </a:t>
            </a:r>
            <a:r>
              <a:rPr lang="en-US" altLang="en-US" sz="1800" b="0" dirty="0">
                <a:latin typeface="Arial" pitchFamily="34" charset="0"/>
              </a:rPr>
              <a:t>2004</a:t>
            </a:r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C85B3-BB92-4040-8F52-E774985663BC}" type="slidenum">
              <a:rPr lang="pt-PT" smtClean="0"/>
              <a:t>7</a:t>
            </a:fld>
            <a:endParaRPr lang="pt-PT"/>
          </a:p>
        </p:txBody>
      </p:sp>
      <p:sp>
        <p:nvSpPr>
          <p:cNvPr id="2" name="CaixaDeTexto 1"/>
          <p:cNvSpPr txBox="1"/>
          <p:nvPr/>
        </p:nvSpPr>
        <p:spPr>
          <a:xfrm>
            <a:off x="467544" y="2564903"/>
            <a:ext cx="3259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Fire and fire-adapted alien plants species may be connected through a fire cycle</a:t>
            </a:r>
            <a:endParaRPr lang="en-GB" b="1" dirty="0"/>
          </a:p>
        </p:txBody>
      </p:sp>
      <p:sp>
        <p:nvSpPr>
          <p:cNvPr id="4" name="Retângulo 3"/>
          <p:cNvSpPr/>
          <p:nvPr/>
        </p:nvSpPr>
        <p:spPr>
          <a:xfrm>
            <a:off x="6104467" y="2252134"/>
            <a:ext cx="1168400" cy="660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5858934" y="1126067"/>
            <a:ext cx="1634066" cy="9144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14367" name="Conexão reta 14366"/>
          <p:cNvCxnSpPr/>
          <p:nvPr/>
        </p:nvCxnSpPr>
        <p:spPr>
          <a:xfrm>
            <a:off x="7493000" y="1583267"/>
            <a:ext cx="1193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xão reta 95"/>
          <p:cNvCxnSpPr/>
          <p:nvPr/>
        </p:nvCxnSpPr>
        <p:spPr>
          <a:xfrm flipV="1">
            <a:off x="8686800" y="1583268"/>
            <a:ext cx="10160" cy="3105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xão reta 98"/>
          <p:cNvCxnSpPr/>
          <p:nvPr/>
        </p:nvCxnSpPr>
        <p:spPr>
          <a:xfrm flipH="1">
            <a:off x="7774560" y="4688840"/>
            <a:ext cx="91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tângulo 101"/>
          <p:cNvSpPr/>
          <p:nvPr/>
        </p:nvSpPr>
        <p:spPr>
          <a:xfrm>
            <a:off x="5596467" y="3124201"/>
            <a:ext cx="2178093" cy="2319871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1493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C00015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9051" r="45276" b="42649"/>
          <a:stretch/>
        </p:blipFill>
        <p:spPr bwMode="auto">
          <a:xfrm>
            <a:off x="628650" y="1821458"/>
            <a:ext cx="7980512" cy="4469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628650" y="1821458"/>
            <a:ext cx="7886700" cy="4351338"/>
          </a:xfrm>
        </p:spPr>
        <p:txBody>
          <a:bodyPr/>
          <a:lstStyle/>
          <a:p>
            <a:r>
              <a:rPr lang="en-GB" dirty="0" smtClean="0"/>
              <a:t>Therefore, the </a:t>
            </a:r>
            <a:r>
              <a:rPr lang="en-GB" dirty="0"/>
              <a:t>use of fire as a fuel management tool may aggravate  the problem of plant </a:t>
            </a:r>
            <a:r>
              <a:rPr lang="en-GB" dirty="0" smtClean="0"/>
              <a:t>invasions</a:t>
            </a:r>
            <a:endParaRPr lang="pt-PT" dirty="0" smtClean="0"/>
          </a:p>
          <a:p>
            <a:r>
              <a:rPr lang="pt-PT" dirty="0" err="1" smtClean="0"/>
              <a:t>Yet</a:t>
            </a:r>
            <a:r>
              <a:rPr lang="pt-PT" dirty="0" smtClean="0"/>
              <a:t>, </a:t>
            </a:r>
            <a:r>
              <a:rPr lang="pt-PT" dirty="0" err="1" smtClean="0"/>
              <a:t>proper</a:t>
            </a:r>
            <a:r>
              <a:rPr lang="pt-PT" dirty="0" smtClean="0"/>
              <a:t> management </a:t>
            </a:r>
            <a:r>
              <a:rPr lang="pt-PT" dirty="0" err="1" smtClean="0"/>
              <a:t>through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informed</a:t>
            </a:r>
            <a:r>
              <a:rPr lang="pt-PT" dirty="0" smtClean="0"/>
              <a:t> use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fire</a:t>
            </a:r>
            <a:r>
              <a:rPr lang="pt-PT" dirty="0" smtClean="0"/>
              <a:t>, </a:t>
            </a:r>
            <a:r>
              <a:rPr lang="pt-PT" dirty="0" err="1" smtClean="0"/>
              <a:t>may</a:t>
            </a:r>
            <a:r>
              <a:rPr lang="pt-PT" dirty="0" smtClean="0"/>
              <a:t>: </a:t>
            </a:r>
          </a:p>
          <a:p>
            <a:pPr lvl="1"/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least</a:t>
            </a:r>
            <a:r>
              <a:rPr lang="pt-PT" dirty="0" smtClean="0"/>
              <a:t>, minimize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risk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expanding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invasive</a:t>
            </a:r>
            <a:r>
              <a:rPr lang="pt-PT" dirty="0" smtClean="0"/>
              <a:t> </a:t>
            </a:r>
            <a:r>
              <a:rPr lang="pt-PT" dirty="0" err="1" smtClean="0"/>
              <a:t>plants</a:t>
            </a:r>
            <a:r>
              <a:rPr lang="pt-PT" dirty="0" smtClean="0"/>
              <a:t>, </a:t>
            </a:r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an</a:t>
            </a:r>
            <a:r>
              <a:rPr lang="pt-PT" dirty="0" smtClean="0"/>
              <a:t> </a:t>
            </a:r>
            <a:r>
              <a:rPr lang="pt-PT" dirty="0" err="1" smtClean="0"/>
              <a:t>apropriate</a:t>
            </a:r>
            <a:r>
              <a:rPr lang="pt-PT" dirty="0" smtClean="0"/>
              <a:t> </a:t>
            </a:r>
            <a:r>
              <a:rPr lang="pt-PT" dirty="0" err="1" smtClean="0"/>
              <a:t>prescription</a:t>
            </a:r>
            <a:r>
              <a:rPr lang="pt-PT" dirty="0" smtClean="0"/>
              <a:t>;</a:t>
            </a:r>
          </a:p>
          <a:p>
            <a:pPr lvl="1"/>
            <a:r>
              <a:rPr lang="pt-PT" dirty="0" err="1" smtClean="0"/>
              <a:t>If</a:t>
            </a:r>
            <a:r>
              <a:rPr lang="pt-PT" dirty="0" smtClean="0"/>
              <a:t> </a:t>
            </a:r>
            <a:r>
              <a:rPr lang="pt-PT" dirty="0" err="1" smtClean="0"/>
              <a:t>properly</a:t>
            </a:r>
            <a:r>
              <a:rPr lang="pt-PT" dirty="0" smtClean="0"/>
              <a:t> </a:t>
            </a:r>
            <a:r>
              <a:rPr lang="pt-PT" dirty="0" err="1" smtClean="0"/>
              <a:t>used</a:t>
            </a:r>
            <a:r>
              <a:rPr lang="pt-PT" dirty="0" smtClean="0"/>
              <a:t>, </a:t>
            </a:r>
            <a:r>
              <a:rPr lang="pt-PT" dirty="0" err="1" smtClean="0"/>
              <a:t>it</a:t>
            </a:r>
            <a:r>
              <a:rPr lang="pt-PT" dirty="0" smtClean="0"/>
              <a:t> </a:t>
            </a:r>
            <a:r>
              <a:rPr lang="pt-PT" dirty="0" err="1" smtClean="0"/>
              <a:t>may</a:t>
            </a:r>
            <a:r>
              <a:rPr lang="pt-PT" dirty="0" smtClean="0"/>
              <a:t> </a:t>
            </a:r>
            <a:r>
              <a:rPr lang="pt-PT" dirty="0" err="1" smtClean="0"/>
              <a:t>even</a:t>
            </a:r>
            <a:r>
              <a:rPr lang="pt-PT" dirty="0" smtClean="0"/>
              <a:t> </a:t>
            </a:r>
            <a:r>
              <a:rPr lang="pt-PT" dirty="0" err="1" smtClean="0"/>
              <a:t>contribute</a:t>
            </a:r>
            <a:r>
              <a:rPr lang="pt-PT" dirty="0" smtClean="0"/>
              <a:t> to </a:t>
            </a:r>
            <a:r>
              <a:rPr lang="pt-PT" dirty="0" err="1" smtClean="0"/>
              <a:t>locally</a:t>
            </a:r>
            <a:r>
              <a:rPr lang="pt-PT" dirty="0" smtClean="0"/>
              <a:t> </a:t>
            </a:r>
            <a:r>
              <a:rPr lang="pt-PT" dirty="0" err="1" smtClean="0"/>
              <a:t>eliminate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invasive</a:t>
            </a:r>
            <a:r>
              <a:rPr lang="pt-PT" dirty="0" smtClean="0"/>
              <a:t> </a:t>
            </a:r>
            <a:r>
              <a:rPr lang="pt-PT" dirty="0" err="1" smtClean="0"/>
              <a:t>plant</a:t>
            </a:r>
            <a:r>
              <a:rPr lang="pt-PT" dirty="0" smtClean="0"/>
              <a:t> </a:t>
            </a:r>
            <a:r>
              <a:rPr lang="pt-PT" dirty="0" err="1" smtClean="0"/>
              <a:t>species</a:t>
            </a:r>
            <a:r>
              <a:rPr lang="pt-PT" dirty="0" smtClean="0"/>
              <a:t>.</a:t>
            </a:r>
            <a:endParaRPr lang="pt-PT" dirty="0"/>
          </a:p>
        </p:txBody>
      </p:sp>
      <p:sp>
        <p:nvSpPr>
          <p:cNvPr id="3" name="Marcador de Posição do Número do Diapositivo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52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28650" y="822326"/>
            <a:ext cx="7886700" cy="1325563"/>
          </a:xfrm>
        </p:spPr>
        <p:txBody>
          <a:bodyPr>
            <a:normAutofit/>
          </a:bodyPr>
          <a:lstStyle/>
          <a:p>
            <a:r>
              <a:rPr lang="pt-PT" dirty="0" err="1" smtClean="0"/>
              <a:t>However</a:t>
            </a:r>
            <a:endParaRPr lang="pt-PT" dirty="0"/>
          </a:p>
        </p:txBody>
      </p:sp>
      <p:sp>
        <p:nvSpPr>
          <p:cNvPr id="4" name="Marcador de Posição de Conteúdo 3"/>
          <p:cNvSpPr>
            <a:spLocks noGrp="1"/>
          </p:cNvSpPr>
          <p:nvPr>
            <p:ph idx="1"/>
          </p:nvPr>
        </p:nvSpPr>
        <p:spPr>
          <a:xfrm>
            <a:off x="628650" y="2147889"/>
            <a:ext cx="7886700" cy="4351338"/>
          </a:xfrm>
        </p:spPr>
        <p:txBody>
          <a:bodyPr/>
          <a:lstStyle/>
          <a:p>
            <a:r>
              <a:rPr lang="pt-PT" dirty="0" err="1" smtClean="0"/>
              <a:t>Currently</a:t>
            </a:r>
            <a:r>
              <a:rPr lang="pt-PT" dirty="0" smtClean="0"/>
              <a:t>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don’t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how</a:t>
            </a:r>
            <a:r>
              <a:rPr lang="pt-PT" dirty="0" smtClean="0"/>
              <a:t> to set a </a:t>
            </a:r>
            <a:r>
              <a:rPr lang="pt-PT" dirty="0" err="1" smtClean="0"/>
              <a:t>prescription</a:t>
            </a:r>
            <a:r>
              <a:rPr lang="pt-PT" dirty="0" smtClean="0"/>
              <a:t> </a:t>
            </a:r>
            <a:r>
              <a:rPr lang="pt-PT" dirty="0" err="1" smtClean="0"/>
              <a:t>envisaging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achievment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such</a:t>
            </a:r>
            <a:r>
              <a:rPr lang="pt-PT" dirty="0" smtClean="0"/>
              <a:t> </a:t>
            </a:r>
            <a:r>
              <a:rPr lang="pt-PT" dirty="0" err="1" smtClean="0"/>
              <a:t>goals</a:t>
            </a:r>
            <a:r>
              <a:rPr lang="pt-PT" dirty="0" smtClean="0"/>
              <a:t>; </a:t>
            </a:r>
          </a:p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existing</a:t>
            </a:r>
            <a:r>
              <a:rPr lang="pt-PT" dirty="0" smtClean="0"/>
              <a:t> </a:t>
            </a:r>
            <a:r>
              <a:rPr lang="pt-PT" dirty="0" err="1" smtClean="0"/>
              <a:t>guides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prescribed</a:t>
            </a:r>
            <a:r>
              <a:rPr lang="pt-PT" dirty="0" smtClean="0"/>
              <a:t> </a:t>
            </a:r>
            <a:r>
              <a:rPr lang="pt-PT" dirty="0" err="1" smtClean="0"/>
              <a:t>burning</a:t>
            </a:r>
            <a:r>
              <a:rPr lang="pt-PT" dirty="0" smtClean="0"/>
              <a:t> for portuguese </a:t>
            </a:r>
            <a:r>
              <a:rPr lang="pt-PT" dirty="0" err="1" smtClean="0"/>
              <a:t>conditions</a:t>
            </a:r>
            <a:r>
              <a:rPr lang="pt-PT" dirty="0" smtClean="0"/>
              <a:t>: </a:t>
            </a:r>
          </a:p>
          <a:p>
            <a:pPr lvl="1"/>
            <a:r>
              <a:rPr lang="pt-PT" dirty="0" err="1" smtClean="0"/>
              <a:t>Have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sole </a:t>
            </a:r>
            <a:r>
              <a:rPr lang="pt-PT" dirty="0" err="1" smtClean="0"/>
              <a:t>goal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managing</a:t>
            </a:r>
            <a:r>
              <a:rPr lang="pt-PT" dirty="0" smtClean="0"/>
              <a:t> </a:t>
            </a:r>
            <a:r>
              <a:rPr lang="pt-PT" dirty="0" err="1" smtClean="0"/>
              <a:t>fuels</a:t>
            </a:r>
            <a:r>
              <a:rPr lang="pt-PT" dirty="0" smtClean="0"/>
              <a:t> for </a:t>
            </a:r>
            <a:r>
              <a:rPr lang="pt-PT" dirty="0" err="1" smtClean="0"/>
              <a:t>fire</a:t>
            </a:r>
            <a:r>
              <a:rPr lang="pt-PT" dirty="0" smtClean="0"/>
              <a:t> </a:t>
            </a:r>
            <a:r>
              <a:rPr lang="pt-PT" dirty="0" err="1" smtClean="0"/>
              <a:t>hazard</a:t>
            </a:r>
            <a:r>
              <a:rPr lang="pt-PT" dirty="0" smtClean="0"/>
              <a:t> </a:t>
            </a:r>
            <a:r>
              <a:rPr lang="pt-PT" dirty="0" err="1" smtClean="0"/>
              <a:t>mitigation</a:t>
            </a:r>
            <a:endParaRPr lang="pt-PT" dirty="0" smtClean="0"/>
          </a:p>
          <a:p>
            <a:pPr lvl="1"/>
            <a:r>
              <a:rPr lang="pt-PT" dirty="0" err="1" smtClean="0"/>
              <a:t>Did</a:t>
            </a:r>
            <a:r>
              <a:rPr lang="pt-PT" dirty="0" smtClean="0"/>
              <a:t>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consider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risk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plant</a:t>
            </a:r>
            <a:r>
              <a:rPr lang="pt-PT" dirty="0" smtClean="0"/>
              <a:t> </a:t>
            </a:r>
            <a:r>
              <a:rPr lang="pt-PT" dirty="0" err="1" smtClean="0"/>
              <a:t>invasions</a:t>
            </a:r>
            <a:r>
              <a:rPr lang="pt-PT" dirty="0" smtClean="0"/>
              <a:t> </a:t>
            </a:r>
            <a:endParaRPr lang="pt-PT" dirty="0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C06A6-7156-454C-A844-E22D20075710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7586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267</TotalTime>
  <Words>645</Words>
  <Application>Microsoft Office PowerPoint</Application>
  <PresentationFormat>Apresentação no Ecrã (4:3)</PresentationFormat>
  <Paragraphs>146</Paragraphs>
  <Slides>25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Franklin Gothic Book</vt:lpstr>
      <vt:lpstr>Times New Roman</vt:lpstr>
      <vt:lpstr>Tema do Office</vt:lpstr>
      <vt:lpstr>1_Tema do Office</vt:lpstr>
      <vt:lpstr>  Fire hazard and plant invasions, the cases of Hakea sericea and Acacia dealbata in Portugal </vt:lpstr>
      <vt:lpstr>The problem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However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Fuel characteristics and potential fire behavior</vt:lpstr>
      <vt:lpstr>Apresentação do PowerPoint</vt:lpstr>
      <vt:lpstr>Apresentação do PowerPoint</vt:lpstr>
      <vt:lpstr>Apresentação do PowerPoint</vt:lpstr>
      <vt:lpstr>Simulated fire behavior</vt:lpstr>
      <vt:lpstr>Apresentação do PowerPoint</vt:lpstr>
      <vt:lpstr>Apresentação do PowerPoint</vt:lpstr>
      <vt:lpstr>Apresentação do PowerPoint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David</dc:creator>
  <cp:lastModifiedBy>Joaquim</cp:lastModifiedBy>
  <cp:revision>32</cp:revision>
  <dcterms:created xsi:type="dcterms:W3CDTF">2018-05-21T16:18:16Z</dcterms:created>
  <dcterms:modified xsi:type="dcterms:W3CDTF">2019-05-02T22:42:44Z</dcterms:modified>
</cp:coreProperties>
</file>