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54" r:id="rId5"/>
    <p:sldId id="349" r:id="rId6"/>
    <p:sldId id="353" r:id="rId7"/>
    <p:sldId id="346" r:id="rId8"/>
    <p:sldId id="355" r:id="rId9"/>
    <p:sldId id="348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Ullmann" initials="LU" lastIdx="6" clrIdx="0"/>
  <p:cmAuthor id="1" name="Verena Mitschke" initials="VM" lastIdx="1" clrIdx="1">
    <p:extLst>
      <p:ext uri="{19B8F6BF-5375-455C-9EA6-DF929625EA0E}">
        <p15:presenceInfo xmlns:p15="http://schemas.microsoft.com/office/powerpoint/2012/main" userId="S::verena.mitschke@ifoam-eu.org::2ce02589-e66a-4fdb-86ff-a2860339cd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A0C112"/>
    <a:srgbClr val="00562F"/>
    <a:srgbClr val="005631"/>
    <a:srgbClr val="91C848"/>
    <a:srgbClr val="A2C312"/>
    <a:srgbClr val="A0D185"/>
    <a:srgbClr val="8AA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74" d="100"/>
          <a:sy n="74" d="100"/>
        </p:scale>
        <p:origin x="1021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6385F-1902-4676-9891-31A162A76403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AA47E-4FC3-4F8F-B5F0-F0960E15B17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6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8463-C644-4A9C-A4DF-781522D43487}" type="datetimeFigureOut">
              <a:rPr lang="en-GB" smtClean="0"/>
              <a:pPr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11C49-D89A-4385-A86B-AB472B11202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7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217945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4075" y="1772248"/>
            <a:ext cx="891704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73200" y="2053460"/>
            <a:ext cx="0" cy="352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1219200" y="5581460"/>
            <a:ext cx="508000" cy="381001"/>
          </a:xfrm>
          <a:prstGeom prst="blockArc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01858" y="5771960"/>
            <a:ext cx="1230142" cy="515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 descr="Slika, ki vsebuje besede ptica&#10;&#10;Opis je samodejno ustvarjen">
            <a:extLst>
              <a:ext uri="{FF2B5EF4-FFF2-40B4-BE49-F238E27FC236}">
                <a16:creationId xmlns:a16="http://schemas.microsoft.com/office/drawing/2014/main" id="{345CAD0C-974A-487F-A03D-88A84D295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2305648"/>
            <a:ext cx="12180061" cy="3449332"/>
          </a:xfrm>
          <a:prstGeom prst="rect">
            <a:avLst/>
          </a:prstGeom>
        </p:spPr>
      </p:pic>
      <p:grpSp>
        <p:nvGrpSpPr>
          <p:cNvPr id="13" name="Skupina 23">
            <a:extLst>
              <a:ext uri="{FF2B5EF4-FFF2-40B4-BE49-F238E27FC236}">
                <a16:creationId xmlns:a16="http://schemas.microsoft.com/office/drawing/2014/main" id="{25FCFA43-816E-4F21-8C2B-002DF4BE2118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14" name="Picture 2" descr="Life Sarmiento – LIFE">
              <a:extLst>
                <a:ext uri="{FF2B5EF4-FFF2-40B4-BE49-F238E27FC236}">
                  <a16:creationId xmlns:a16="http://schemas.microsoft.com/office/drawing/2014/main" id="{AA234162-25BA-44A7-BB0D-43B29B664C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Slika 26">
              <a:extLst>
                <a:ext uri="{FF2B5EF4-FFF2-40B4-BE49-F238E27FC236}">
                  <a16:creationId xmlns:a16="http://schemas.microsoft.com/office/drawing/2014/main" id="{F709F8FE-65F1-4224-BD0F-FBAA1118E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0349BDFD-F765-472F-9C6B-E46A21EC40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EB08DE-354A-44A4-89AE-9CB678CFD4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18" name="Picture 1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DC1739A-53DC-4D1F-A9D8-6D9CEAA24F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914400" y="5943600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25690" y="2263200"/>
            <a:ext cx="0" cy="3528000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671690" y="5880101"/>
            <a:ext cx="508000" cy="381001"/>
          </a:xfrm>
          <a:prstGeom prst="blockArc">
            <a:avLst/>
          </a:prstGeom>
          <a:solidFill>
            <a:srgbClr val="91C848"/>
          </a:solidFill>
          <a:ln w="38100">
            <a:solidFill>
              <a:srgbClr val="91C84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303" y="6173789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85913"/>
            <a:ext cx="4775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C8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477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807200" y="1585913"/>
            <a:ext cx="4775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C8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6807200" y="2174875"/>
            <a:ext cx="477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4800601"/>
            <a:ext cx="9652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30400" y="533400"/>
            <a:ext cx="9652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0400" y="5367339"/>
            <a:ext cx="9652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217945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4075" y="1772248"/>
            <a:ext cx="891704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73200" y="2053460"/>
            <a:ext cx="0" cy="352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1219200" y="5581460"/>
            <a:ext cx="508000" cy="381001"/>
          </a:xfrm>
          <a:prstGeom prst="blockArc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01858" y="5771960"/>
            <a:ext cx="1230142" cy="515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 descr="Slika, ki vsebuje besede ptica&#10;&#10;Opis je samodejno ustvarjen">
            <a:extLst>
              <a:ext uri="{FF2B5EF4-FFF2-40B4-BE49-F238E27FC236}">
                <a16:creationId xmlns:a16="http://schemas.microsoft.com/office/drawing/2014/main" id="{345CAD0C-974A-487F-A03D-88A84D295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2305648"/>
            <a:ext cx="12180061" cy="3449332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44F55DC-A8C1-414C-8C24-12A2C33FC82C}"/>
              </a:ext>
            </a:extLst>
          </p:cNvPr>
          <p:cNvGrpSpPr/>
          <p:nvPr userDrawn="1"/>
        </p:nvGrpSpPr>
        <p:grpSpPr>
          <a:xfrm>
            <a:off x="0" y="0"/>
            <a:ext cx="12192000" cy="533400"/>
            <a:chOff x="0" y="0"/>
            <a:chExt cx="12192000" cy="533400"/>
          </a:xfrm>
        </p:grpSpPr>
        <p:sp>
          <p:nvSpPr>
            <p:cNvPr id="8" name="Pravokotnik 7">
              <a:extLst>
                <a:ext uri="{FF2B5EF4-FFF2-40B4-BE49-F238E27FC236}">
                  <a16:creationId xmlns:a16="http://schemas.microsoft.com/office/drawing/2014/main" id="{EA320802-DB2B-4A97-961E-554C9A64AE39}"/>
                </a:ext>
              </a:extLst>
            </p:cNvPr>
            <p:cNvSpPr/>
            <p:nvPr userDrawn="1"/>
          </p:nvSpPr>
          <p:spPr>
            <a:xfrm>
              <a:off x="0" y="0"/>
              <a:ext cx="12192000" cy="533400"/>
            </a:xfrm>
            <a:prstGeom prst="rect">
              <a:avLst/>
            </a:prstGeom>
            <a:solidFill>
              <a:srgbClr val="A0C1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oljeZBesedilom 18">
              <a:extLst>
                <a:ext uri="{FF2B5EF4-FFF2-40B4-BE49-F238E27FC236}">
                  <a16:creationId xmlns:a16="http://schemas.microsoft.com/office/drawing/2014/main" id="{62F4E575-18D5-4BD0-8062-587AC1621555}"/>
                </a:ext>
              </a:extLst>
            </p:cNvPr>
            <p:cNvSpPr txBox="1"/>
            <p:nvPr userDrawn="1"/>
          </p:nvSpPr>
          <p:spPr>
            <a:xfrm>
              <a:off x="2209886" y="81602"/>
              <a:ext cx="1998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b="1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#</a:t>
              </a:r>
              <a:r>
                <a:rPr lang="en-GB" b="1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EUorganic2030</a:t>
              </a: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PoljeZBesedilom 12">
              <a:extLst>
                <a:ext uri="{FF2B5EF4-FFF2-40B4-BE49-F238E27FC236}">
                  <a16:creationId xmlns:a16="http://schemas.microsoft.com/office/drawing/2014/main" id="{4960A23B-BAFC-45F7-BB98-1E8B252FCEF2}"/>
                </a:ext>
              </a:extLst>
            </p:cNvPr>
            <p:cNvSpPr txBox="1"/>
            <p:nvPr userDrawn="1"/>
          </p:nvSpPr>
          <p:spPr>
            <a:xfrm>
              <a:off x="474191" y="73112"/>
              <a:ext cx="12530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#EOC202</a:t>
              </a:r>
              <a:r>
                <a:rPr lang="sl-SI" b="1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Skupina 23">
            <a:extLst>
              <a:ext uri="{FF2B5EF4-FFF2-40B4-BE49-F238E27FC236}">
                <a16:creationId xmlns:a16="http://schemas.microsoft.com/office/drawing/2014/main" id="{96B12B04-F063-44BB-997C-9F7D066CAD39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36" name="Picture 2" descr="Life Sarmiento – LIFE">
              <a:extLst>
                <a:ext uri="{FF2B5EF4-FFF2-40B4-BE49-F238E27FC236}">
                  <a16:creationId xmlns:a16="http://schemas.microsoft.com/office/drawing/2014/main" id="{BE0952C5-03F8-415B-9041-AFCA147F32F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Slika 26">
              <a:extLst>
                <a:ext uri="{FF2B5EF4-FFF2-40B4-BE49-F238E27FC236}">
                  <a16:creationId xmlns:a16="http://schemas.microsoft.com/office/drawing/2014/main" id="{F71C758B-7ECD-4FE3-AEC1-F27568C5D3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38" name="Picture 37" descr="Shape, circle&#10;&#10;Description automatically generated">
            <a:extLst>
              <a:ext uri="{FF2B5EF4-FFF2-40B4-BE49-F238E27FC236}">
                <a16:creationId xmlns:a16="http://schemas.microsoft.com/office/drawing/2014/main" id="{86C21FE0-C495-47D9-A6D4-3A37A21379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5333AF6-1CEE-401B-912B-1F535E614B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87FBD463-FE0C-444A-9F7F-75EB896053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6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472093"/>
            <a:ext cx="11290" cy="3608971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4195880"/>
            <a:ext cx="762843" cy="576887"/>
          </a:xfrm>
          <a:prstGeom prst="rect">
            <a:avLst/>
          </a:prstGeom>
        </p:spPr>
      </p:pic>
      <p:pic>
        <p:nvPicPr>
          <p:cNvPr id="7" name="Slika 6" descr="Slika, ki vsebuje besede igra&#10;&#10;Opis je samodejno ustvarjen">
            <a:extLst>
              <a:ext uri="{FF2B5EF4-FFF2-40B4-BE49-F238E27FC236}">
                <a16:creationId xmlns:a16="http://schemas.microsoft.com/office/drawing/2014/main" id="{F8C9EFA0-8EBE-4E60-8E0B-FD9B3CD4EE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4033474"/>
            <a:ext cx="12192000" cy="1720033"/>
          </a:xfrm>
          <a:prstGeom prst="rect">
            <a:avLst/>
          </a:prstGeom>
        </p:spPr>
      </p:pic>
      <p:grpSp>
        <p:nvGrpSpPr>
          <p:cNvPr id="12" name="Skupina 23">
            <a:extLst>
              <a:ext uri="{FF2B5EF4-FFF2-40B4-BE49-F238E27FC236}">
                <a16:creationId xmlns:a16="http://schemas.microsoft.com/office/drawing/2014/main" id="{8E4B2182-DC4D-4158-AF62-05944B7DD23C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13" name="Picture 2" descr="Life Sarmiento – LIFE">
              <a:extLst>
                <a:ext uri="{FF2B5EF4-FFF2-40B4-BE49-F238E27FC236}">
                  <a16:creationId xmlns:a16="http://schemas.microsoft.com/office/drawing/2014/main" id="{71059E78-3F46-4C7E-A4BF-40009206BBB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Slika 26">
              <a:extLst>
                <a:ext uri="{FF2B5EF4-FFF2-40B4-BE49-F238E27FC236}">
                  <a16:creationId xmlns:a16="http://schemas.microsoft.com/office/drawing/2014/main" id="{46671747-A407-444A-8286-F8DB70C24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2089B0DC-9BDE-424D-BF49-9D90157896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9C402C-CDD9-47EA-9A47-D3C339F8EA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19" name="Picture 1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3C231B18-606C-46C5-BD17-6B65D9B021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8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25690" y="1306286"/>
            <a:ext cx="0" cy="2803598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4224700"/>
            <a:ext cx="762843" cy="576887"/>
          </a:xfrm>
          <a:prstGeom prst="rect">
            <a:avLst/>
          </a:prstGeom>
        </p:spPr>
      </p:pic>
      <p:pic>
        <p:nvPicPr>
          <p:cNvPr id="4" name="Slika 3" descr="Slika, ki vsebuje besede igra&#10;&#10;Opis je samodejno ustvarjen">
            <a:extLst>
              <a:ext uri="{FF2B5EF4-FFF2-40B4-BE49-F238E27FC236}">
                <a16:creationId xmlns:a16="http://schemas.microsoft.com/office/drawing/2014/main" id="{254E022B-106A-458A-9BDE-7592F8302B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801"/>
            <a:ext cx="12192000" cy="1720033"/>
          </a:xfrm>
          <a:prstGeom prst="rect">
            <a:avLst/>
          </a:prstGeom>
        </p:spPr>
      </p:pic>
      <p:pic>
        <p:nvPicPr>
          <p:cNvPr id="24" name="Slika 23" descr="Slika, ki vsebuje besede igra&#10;&#10;Opis je samodejno ustvarjen">
            <a:extLst>
              <a:ext uri="{FF2B5EF4-FFF2-40B4-BE49-F238E27FC236}">
                <a16:creationId xmlns:a16="http://schemas.microsoft.com/office/drawing/2014/main" id="{A1738503-FD5E-4A3B-AC71-1B1C8BB6D4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4033474"/>
            <a:ext cx="12192000" cy="1720033"/>
          </a:xfrm>
          <a:prstGeom prst="rect">
            <a:avLst/>
          </a:prstGeom>
        </p:spPr>
      </p:pic>
      <p:grpSp>
        <p:nvGrpSpPr>
          <p:cNvPr id="13" name="Skupina 23">
            <a:extLst>
              <a:ext uri="{FF2B5EF4-FFF2-40B4-BE49-F238E27FC236}">
                <a16:creationId xmlns:a16="http://schemas.microsoft.com/office/drawing/2014/main" id="{7AA59EDE-5F3F-457F-81AA-DFB85DA8178C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14" name="Picture 2" descr="Life Sarmiento – LIFE">
              <a:extLst>
                <a:ext uri="{FF2B5EF4-FFF2-40B4-BE49-F238E27FC236}">
                  <a16:creationId xmlns:a16="http://schemas.microsoft.com/office/drawing/2014/main" id="{157E2ADF-EB1E-4630-99DE-D59B601E45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Slika 26">
              <a:extLst>
                <a:ext uri="{FF2B5EF4-FFF2-40B4-BE49-F238E27FC236}">
                  <a16:creationId xmlns:a16="http://schemas.microsoft.com/office/drawing/2014/main" id="{19F157C1-0A73-4C54-AF19-CD9916CFE4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5D1E4758-CB4F-4A21-BB5D-B93E8310E0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469FB5-8F75-4BCC-8E1C-7BBDB71D9AC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19" name="Picture 1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F742F11B-5398-48ED-A2DD-A941E430E8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943600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961901"/>
            <a:ext cx="0" cy="3546765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4646361"/>
            <a:ext cx="762843" cy="576887"/>
          </a:xfrm>
          <a:prstGeom prst="rect">
            <a:avLst/>
          </a:prstGeom>
        </p:spPr>
      </p:pic>
      <p:grpSp>
        <p:nvGrpSpPr>
          <p:cNvPr id="12" name="Skupina 23">
            <a:extLst>
              <a:ext uri="{FF2B5EF4-FFF2-40B4-BE49-F238E27FC236}">
                <a16:creationId xmlns:a16="http://schemas.microsoft.com/office/drawing/2014/main" id="{9E09D262-54B6-41BF-AC77-B4DEF1EA140C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13" name="Picture 2" descr="Life Sarmiento – LIFE">
              <a:extLst>
                <a:ext uri="{FF2B5EF4-FFF2-40B4-BE49-F238E27FC236}">
                  <a16:creationId xmlns:a16="http://schemas.microsoft.com/office/drawing/2014/main" id="{B43F3725-6F9E-4EA3-A686-5A84A45E26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Slika 26">
              <a:extLst>
                <a:ext uri="{FF2B5EF4-FFF2-40B4-BE49-F238E27FC236}">
                  <a16:creationId xmlns:a16="http://schemas.microsoft.com/office/drawing/2014/main" id="{D1A523B8-1C3C-4BEF-8445-862C62FC63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7BAB38-B44C-4427-844C-C6D518C369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325BA5-D3B3-446A-B733-D476530DAB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17" name="Picture 1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306043BD-479A-4156-8989-E6323A44EB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6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5600" y="5633984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73200" y="1850004"/>
            <a:ext cx="0" cy="352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1219200" y="5482782"/>
            <a:ext cx="508000" cy="381001"/>
          </a:xfrm>
          <a:prstGeom prst="blockArc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5" name="Slika 4" descr="Slika, ki vsebuje besede ptica&#10;&#10;Opis je samodejno ustvarjen">
            <a:extLst>
              <a:ext uri="{FF2B5EF4-FFF2-40B4-BE49-F238E27FC236}">
                <a16:creationId xmlns:a16="http://schemas.microsoft.com/office/drawing/2014/main" id="{1B082935-4B1B-4245-A10B-66122E2E1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066"/>
            <a:ext cx="12191998" cy="3452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igra&#10;&#10;Opis je samodejno ustvarjen">
            <a:extLst>
              <a:ext uri="{FF2B5EF4-FFF2-40B4-BE49-F238E27FC236}">
                <a16:creationId xmlns:a16="http://schemas.microsoft.com/office/drawing/2014/main" id="{9549715C-72CA-487C-8028-7321DD578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37968"/>
            <a:ext cx="12192000" cy="1720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1528997"/>
            <a:ext cx="11290" cy="3608971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5252784"/>
            <a:ext cx="762843" cy="57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8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igra&#10;&#10;Opis je samodejno ustvarjen">
            <a:extLst>
              <a:ext uri="{FF2B5EF4-FFF2-40B4-BE49-F238E27FC236}">
                <a16:creationId xmlns:a16="http://schemas.microsoft.com/office/drawing/2014/main" id="{9549715C-72CA-487C-8028-7321DD578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37968"/>
            <a:ext cx="12192000" cy="1720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1528997"/>
            <a:ext cx="11290" cy="3608971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5252784"/>
            <a:ext cx="762843" cy="576887"/>
          </a:xfrm>
          <a:prstGeom prst="rect">
            <a:avLst/>
          </a:prstGeom>
        </p:spPr>
      </p:pic>
      <p:pic>
        <p:nvPicPr>
          <p:cNvPr id="4" name="Slika 3" descr="Slika, ki vsebuje besede igra&#10;&#10;Opis je samodejno ustvarjen">
            <a:extLst>
              <a:ext uri="{FF2B5EF4-FFF2-40B4-BE49-F238E27FC236}">
                <a16:creationId xmlns:a16="http://schemas.microsoft.com/office/drawing/2014/main" id="{254E022B-106A-458A-9BDE-7592F8302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801"/>
            <a:ext cx="12192000" cy="17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7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943600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1213260"/>
            <a:ext cx="0" cy="4126679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5477634"/>
            <a:ext cx="762843" cy="57688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2"/>
            <a:ext cx="9753600" cy="449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4" r:id="rId2"/>
    <p:sldLayoutId id="2147483671" r:id="rId3"/>
    <p:sldLayoutId id="2147483672" r:id="rId4"/>
    <p:sldLayoutId id="2147483673" r:id="rId5"/>
    <p:sldLayoutId id="2147483660" r:id="rId6"/>
    <p:sldLayoutId id="2147483669" r:id="rId7"/>
    <p:sldLayoutId id="2147483670" r:id="rId8"/>
    <p:sldLayoutId id="2147483663" r:id="rId9"/>
    <p:sldLayoutId id="2147483664" r:id="rId10"/>
    <p:sldLayoutId id="2147483650" r:id="rId11"/>
    <p:sldLayoutId id="2147483653" r:id="rId12"/>
    <p:sldLayoutId id="214748365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63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rgbClr val="91C848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2563" algn="l" defTabSz="914400" rtl="0" eaLnBrk="1" latinLnBrk="0" hangingPunct="1">
        <a:spcBef>
          <a:spcPct val="20000"/>
        </a:spcBef>
        <a:buClr>
          <a:srgbClr val="91C848"/>
        </a:buClr>
        <a:buSzPct val="75000"/>
        <a:buFont typeface="Calibri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28638" indent="-173038" algn="l" defTabSz="914400" rtl="0" eaLnBrk="1" latinLnBrk="0" hangingPunct="1">
        <a:spcBef>
          <a:spcPct val="20000"/>
        </a:spcBef>
        <a:buClr>
          <a:srgbClr val="91C848"/>
        </a:buClr>
        <a:buFont typeface="Calibri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7075" indent="-195263" algn="l" defTabSz="914400" rtl="0" eaLnBrk="1" latinLnBrk="0" hangingPunct="1">
        <a:spcBef>
          <a:spcPct val="20000"/>
        </a:spcBef>
        <a:buClr>
          <a:srgbClr val="91C848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3038" algn="l" defTabSz="914400" rtl="0" eaLnBrk="1" latinLnBrk="0" hangingPunct="1">
        <a:spcBef>
          <a:spcPct val="20000"/>
        </a:spcBef>
        <a:buClr>
          <a:srgbClr val="91C848"/>
        </a:buClr>
        <a:buFont typeface="Calibri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D89026-A470-4C59-9CFD-4F6B8AE9C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GMÓVEL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14E93CB-B833-4654-9722-5E83CAE55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2819399"/>
            <a:ext cx="9855199" cy="778239"/>
          </a:xfrm>
        </p:spPr>
        <p:txBody>
          <a:bodyPr>
            <a:normAutofit/>
          </a:bodyPr>
          <a:lstStyle/>
          <a:p>
            <a:r>
              <a:rPr lang="pt-PT" sz="2000" dirty="0"/>
              <a:t>Controlo de infestantes com Galinhas na linha de Vinha, Pomares e entrelinhas das culturas hortícolas e produção de ovos e carne (</a:t>
            </a:r>
            <a:r>
              <a:rPr lang="pt-PT" sz="2000" i="1" dirty="0" err="1"/>
              <a:t>Weed</a:t>
            </a:r>
            <a:r>
              <a:rPr lang="pt-PT" sz="2000" i="1" dirty="0"/>
              <a:t> </a:t>
            </a:r>
            <a:r>
              <a:rPr lang="pt-PT" sz="2000" i="1" dirty="0" err="1"/>
              <a:t>control</a:t>
            </a:r>
            <a:r>
              <a:rPr lang="pt-PT" sz="2000" i="1" dirty="0"/>
              <a:t> </a:t>
            </a:r>
            <a:r>
              <a:rPr lang="pt-PT" sz="2000" i="1" dirty="0" err="1"/>
              <a:t>with</a:t>
            </a:r>
            <a:r>
              <a:rPr lang="pt-PT" sz="2000" i="1" dirty="0"/>
              <a:t> </a:t>
            </a:r>
            <a:r>
              <a:rPr lang="pt-PT" sz="2000" i="1" dirty="0" err="1"/>
              <a:t>Chickens</a:t>
            </a:r>
            <a:r>
              <a:rPr lang="pt-PT" sz="2000" dirty="0"/>
              <a:t>)</a:t>
            </a:r>
            <a:endParaRPr lang="en-GB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CF82B3-717D-4225-8B9C-6AF9FB095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6100" r="19079" b="19202"/>
          <a:stretch/>
        </p:blipFill>
        <p:spPr>
          <a:xfrm>
            <a:off x="9722338" y="354566"/>
            <a:ext cx="1961662" cy="2045735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68D14F95-5FB6-4DCB-BD87-7689A23C8DC6}"/>
              </a:ext>
            </a:extLst>
          </p:cNvPr>
          <p:cNvSpPr txBox="1">
            <a:spLocks/>
          </p:cNvSpPr>
          <p:nvPr/>
        </p:nvSpPr>
        <p:spPr>
          <a:xfrm>
            <a:off x="1828800" y="3747673"/>
            <a:ext cx="9308446" cy="5414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Project duration: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December 2016 - November 2021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631D77A-A867-4787-B23B-AF5F6E6B44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16082" r="17786" b="19386"/>
          <a:stretch/>
        </p:blipFill>
        <p:spPr>
          <a:xfrm>
            <a:off x="9659658" y="356018"/>
            <a:ext cx="2024341" cy="204428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12E7C05-37FC-E85D-B802-8D56850799DD}"/>
              </a:ext>
            </a:extLst>
          </p:cNvPr>
          <p:cNvSpPr/>
          <p:nvPr/>
        </p:nvSpPr>
        <p:spPr>
          <a:xfrm>
            <a:off x="184935" y="5681609"/>
            <a:ext cx="3965825" cy="1047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AD4701E-2BAD-06A6-8A78-D397AF56A366}"/>
              </a:ext>
            </a:extLst>
          </p:cNvPr>
          <p:cNvSpPr/>
          <p:nvPr/>
        </p:nvSpPr>
        <p:spPr>
          <a:xfrm>
            <a:off x="10860601" y="5681609"/>
            <a:ext cx="1146464" cy="1047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621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B5F9FB-745C-4BC8-9328-CB0A51F60A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GOALS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40FA681-252D-4C29-BBCD-1CBFF48A206E}"/>
              </a:ext>
            </a:extLst>
          </p:cNvPr>
          <p:cNvSpPr txBox="1">
            <a:spLocks/>
          </p:cNvSpPr>
          <p:nvPr/>
        </p:nvSpPr>
        <p:spPr>
          <a:xfrm>
            <a:off x="1821265" y="2952281"/>
            <a:ext cx="8566919" cy="10934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Replace the application of herbicides by grazing chickens to control weeds in vineyard lines, vegetable gardens and orchards.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604C988-9688-425B-830F-1CDBCDAEF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16082" r="17786" b="19386"/>
          <a:stretch/>
        </p:blipFill>
        <p:spPr>
          <a:xfrm>
            <a:off x="10032613" y="356018"/>
            <a:ext cx="1651386" cy="1667655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B4B4BFA7-695B-44EB-ADA0-C66810E750C3}"/>
              </a:ext>
            </a:extLst>
          </p:cNvPr>
          <p:cNvSpPr txBox="1">
            <a:spLocks/>
          </p:cNvSpPr>
          <p:nvPr/>
        </p:nvSpPr>
        <p:spPr>
          <a:xfrm>
            <a:off x="1823765" y="4318878"/>
            <a:ext cx="8566919" cy="10934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Improved farm profitability through the incorporation of organic matter and the production of eggs and meat.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67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E5BF01-BACB-471C-8E90-BD32262B2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CONTEXT</a:t>
            </a:r>
            <a:endParaRPr lang="en-GB" dirty="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4C732E76-F536-494A-B57C-F7FED2DA6549}"/>
              </a:ext>
            </a:extLst>
          </p:cNvPr>
          <p:cNvSpPr txBox="1">
            <a:spLocks/>
          </p:cNvSpPr>
          <p:nvPr/>
        </p:nvSpPr>
        <p:spPr>
          <a:xfrm>
            <a:off x="1821265" y="3042223"/>
            <a:ext cx="9631220" cy="16347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22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Weed control is a great difficulty and a high cost for farmers who intend to do Organic Farming.</a:t>
            </a: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38010D6-4CDD-4206-8BFB-9DE2D5686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6100" r="19079" b="19202"/>
          <a:stretch/>
        </p:blipFill>
        <p:spPr>
          <a:xfrm>
            <a:off x="10083488" y="354567"/>
            <a:ext cx="1600511" cy="16691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71F7130-4891-4FEC-A3A6-FB0858E4E8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16082" r="17786" b="19386"/>
          <a:stretch/>
        </p:blipFill>
        <p:spPr>
          <a:xfrm>
            <a:off x="10032613" y="356018"/>
            <a:ext cx="1651386" cy="1667655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CC41D8E6-7B7E-4AE7-98DF-D20642D0643F}"/>
              </a:ext>
            </a:extLst>
          </p:cNvPr>
          <p:cNvSpPr txBox="1">
            <a:spLocks/>
          </p:cNvSpPr>
          <p:nvPr/>
        </p:nvSpPr>
        <p:spPr>
          <a:xfrm>
            <a:off x="1823765" y="4079040"/>
            <a:ext cx="9631220" cy="16347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Indigenous chickens, on pasture confined by structures designed for this purpose, allow weed control and prevent access to the crop. 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4" name="Imagem 3" descr="Galinha dentro de um cercado&#10;&#10;Descrição gerada automaticamente com confiança média">
            <a:extLst>
              <a:ext uri="{FF2B5EF4-FFF2-40B4-BE49-F238E27FC236}">
                <a16:creationId xmlns:a16="http://schemas.microsoft.com/office/drawing/2014/main" id="{B24BA9DC-0758-4B5C-B313-391C833ED8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6"/>
          <a:stretch/>
        </p:blipFill>
        <p:spPr>
          <a:xfrm>
            <a:off x="3850670" y="409531"/>
            <a:ext cx="1619780" cy="1669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 descr="Casa com cerca e árvores ao fundo&#10;&#10;Descrição gerada automaticamente com confiança baixa">
            <a:extLst>
              <a:ext uri="{FF2B5EF4-FFF2-40B4-BE49-F238E27FC236}">
                <a16:creationId xmlns:a16="http://schemas.microsoft.com/office/drawing/2014/main" id="{E7F575A6-A57B-4B60-836D-ACC356C4E2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74"/>
          <a:stretch/>
        </p:blipFill>
        <p:spPr>
          <a:xfrm>
            <a:off x="5654112" y="409531"/>
            <a:ext cx="2961988" cy="167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7B66E28-3845-775B-BCE4-6DC99C9BAA15}"/>
              </a:ext>
            </a:extLst>
          </p:cNvPr>
          <p:cNvSpPr/>
          <p:nvPr/>
        </p:nvSpPr>
        <p:spPr>
          <a:xfrm>
            <a:off x="184935" y="5810036"/>
            <a:ext cx="3965825" cy="940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5F2449F-A761-845C-1AEE-7A96E6294DC3}"/>
              </a:ext>
            </a:extLst>
          </p:cNvPr>
          <p:cNvSpPr/>
          <p:nvPr/>
        </p:nvSpPr>
        <p:spPr>
          <a:xfrm>
            <a:off x="10860601" y="5810036"/>
            <a:ext cx="1146464" cy="940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670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256F4E-0EF3-43D8-8A16-6ED11BCAE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PARTNERS</a:t>
            </a:r>
            <a:br>
              <a:rPr lang="en-GB" dirty="0"/>
            </a:br>
            <a:endParaRPr lang="en-GB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742414-E05D-4C75-946F-1335594E8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20122" r="8042" b="54132"/>
          <a:stretch/>
        </p:blipFill>
        <p:spPr>
          <a:xfrm>
            <a:off x="4375872" y="3059990"/>
            <a:ext cx="2882277" cy="86791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EC811FC-925E-4B22-A73C-18DFDF743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53202" r="30360" b="8053"/>
          <a:stretch/>
        </p:blipFill>
        <p:spPr>
          <a:xfrm>
            <a:off x="2443396" y="2895161"/>
            <a:ext cx="1049311" cy="107628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76A93F6-FFB4-4323-866A-90BFE767B0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17649"/>
          <a:stretch/>
        </p:blipFill>
        <p:spPr>
          <a:xfrm>
            <a:off x="8141315" y="3059990"/>
            <a:ext cx="2556227" cy="1014432"/>
          </a:xfrm>
          <a:prstGeom prst="rect">
            <a:avLst/>
          </a:prstGeom>
        </p:spPr>
      </p:pic>
      <p:pic>
        <p:nvPicPr>
          <p:cNvPr id="10" name="Imagem 9" descr="Uma imagem com texto, fruta, captura de ecrã&#10;&#10;Descrição gerada automaticamente">
            <a:extLst>
              <a:ext uri="{FF2B5EF4-FFF2-40B4-BE49-F238E27FC236}">
                <a16:creationId xmlns:a16="http://schemas.microsoft.com/office/drawing/2014/main" id="{9499F734-78F9-4ED5-A79A-0D304FBB2C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8" t="18778" r="37725" b="63120"/>
          <a:stretch/>
        </p:blipFill>
        <p:spPr>
          <a:xfrm>
            <a:off x="1349113" y="4349442"/>
            <a:ext cx="2188565" cy="1223378"/>
          </a:xfrm>
          <a:prstGeom prst="rect">
            <a:avLst/>
          </a:prstGeom>
        </p:spPr>
      </p:pic>
      <p:sp>
        <p:nvSpPr>
          <p:cNvPr id="11" name="Podnaslov 2">
            <a:extLst>
              <a:ext uri="{FF2B5EF4-FFF2-40B4-BE49-F238E27FC236}">
                <a16:creationId xmlns:a16="http://schemas.microsoft.com/office/drawing/2014/main" id="{543779BE-7D89-4616-A38B-18391B493ECD}"/>
              </a:ext>
            </a:extLst>
          </p:cNvPr>
          <p:cNvSpPr txBox="1">
            <a:spLocks/>
          </p:cNvSpPr>
          <p:nvPr/>
        </p:nvSpPr>
        <p:spPr>
          <a:xfrm>
            <a:off x="3641581" y="4665869"/>
            <a:ext cx="2750268" cy="1040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2400" kern="1200">
                <a:solidFill>
                  <a:srgbClr val="91C84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SzPct val="75000"/>
              <a:buFont typeface="Calibri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António Sampaio Marques da Cruz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12" name="Podnaslov 2">
            <a:extLst>
              <a:ext uri="{FF2B5EF4-FFF2-40B4-BE49-F238E27FC236}">
                <a16:creationId xmlns:a16="http://schemas.microsoft.com/office/drawing/2014/main" id="{B0A62E93-C7A7-480C-94FF-3C0300ECEFD5}"/>
              </a:ext>
            </a:extLst>
          </p:cNvPr>
          <p:cNvSpPr txBox="1">
            <a:spLocks/>
          </p:cNvSpPr>
          <p:nvPr/>
        </p:nvSpPr>
        <p:spPr>
          <a:xfrm>
            <a:off x="6189805" y="4512970"/>
            <a:ext cx="2835842" cy="92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2400" kern="1200">
                <a:solidFill>
                  <a:srgbClr val="91C84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SzPct val="75000"/>
              <a:buFont typeface="Calibri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Luís Manuel Gonçalves de Sousa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Castellar" panose="020A0402060406010301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9EFF4AB-C3D9-43D1-B89C-03DD75EE42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16082" r="17786" b="19386"/>
          <a:stretch/>
        </p:blipFill>
        <p:spPr>
          <a:xfrm>
            <a:off x="10032613" y="356018"/>
            <a:ext cx="1651386" cy="1667655"/>
          </a:xfrm>
          <a:prstGeom prst="rect">
            <a:avLst/>
          </a:prstGeom>
        </p:spPr>
      </p:pic>
      <p:sp>
        <p:nvSpPr>
          <p:cNvPr id="18" name="Podnaslov 2">
            <a:extLst>
              <a:ext uri="{FF2B5EF4-FFF2-40B4-BE49-F238E27FC236}">
                <a16:creationId xmlns:a16="http://schemas.microsoft.com/office/drawing/2014/main" id="{702D0FE6-E283-48EC-87E0-32B08FE15349}"/>
              </a:ext>
            </a:extLst>
          </p:cNvPr>
          <p:cNvSpPr txBox="1">
            <a:spLocks/>
          </p:cNvSpPr>
          <p:nvPr/>
        </p:nvSpPr>
        <p:spPr>
          <a:xfrm>
            <a:off x="8823602" y="4645726"/>
            <a:ext cx="2418022" cy="92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2400" kern="1200">
                <a:solidFill>
                  <a:srgbClr val="91C84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SzPct val="75000"/>
              <a:buFont typeface="Calibri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Maria de Fátima Torres 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Castellar" panose="020A0402060406010301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6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41B60A7E-FC2F-423A-AC4D-7DA6690DB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761" y="2708635"/>
            <a:ext cx="9855200" cy="533400"/>
          </a:xfrm>
        </p:spPr>
        <p:txBody>
          <a:bodyPr>
            <a:normAutofit fontScale="90000"/>
          </a:bodyPr>
          <a:lstStyle/>
          <a:p>
            <a:r>
              <a:rPr lang="en-GB" dirty="0"/>
              <a:t>RISKS AND CONSTRAINTS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64C75778-747C-400E-B95B-E44ACD4E0341}"/>
              </a:ext>
            </a:extLst>
          </p:cNvPr>
          <p:cNvSpPr txBox="1">
            <a:spLocks/>
          </p:cNvSpPr>
          <p:nvPr/>
        </p:nvSpPr>
        <p:spPr>
          <a:xfrm>
            <a:off x="1535761" y="3440784"/>
            <a:ext cx="7513972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Weather conditions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BA13D758-2AFA-4B34-83D4-5904DE081143}"/>
              </a:ext>
            </a:extLst>
          </p:cNvPr>
          <p:cNvSpPr txBox="1">
            <a:spLocks/>
          </p:cNvSpPr>
          <p:nvPr/>
        </p:nvSpPr>
        <p:spPr>
          <a:xfrm>
            <a:off x="1535761" y="4051171"/>
            <a:ext cx="7513972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Predators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F440839F-AB00-4423-A58C-B4D0CA3A899A}"/>
              </a:ext>
            </a:extLst>
          </p:cNvPr>
          <p:cNvSpPr txBox="1">
            <a:spLocks/>
          </p:cNvSpPr>
          <p:nvPr/>
        </p:nvSpPr>
        <p:spPr>
          <a:xfrm>
            <a:off x="1535761" y="4685129"/>
            <a:ext cx="7513972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Possibility of escape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0D41F98-0535-4B25-9211-F40931443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16082" r="17786" b="19386"/>
          <a:stretch/>
        </p:blipFill>
        <p:spPr>
          <a:xfrm>
            <a:off x="10042040" y="506845"/>
            <a:ext cx="1651386" cy="1667655"/>
          </a:xfrm>
          <a:prstGeom prst="rect">
            <a:avLst/>
          </a:prstGeom>
        </p:spPr>
      </p:pic>
      <p:pic>
        <p:nvPicPr>
          <p:cNvPr id="9" name="Imagem 8" descr="Árvore com folhas verdes&#10;&#10;Descrição gerada automaticamente com confiança média">
            <a:extLst>
              <a:ext uri="{FF2B5EF4-FFF2-40B4-BE49-F238E27FC236}">
                <a16:creationId xmlns:a16="http://schemas.microsoft.com/office/drawing/2014/main" id="{CE9841A5-D79C-4E23-89FC-E57C828C4A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4"/>
          <a:stretch/>
        </p:blipFill>
        <p:spPr>
          <a:xfrm>
            <a:off x="3410816" y="506845"/>
            <a:ext cx="2551638" cy="166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13" descr="Caminho de terra no meio da floresta&#10;&#10;Descrição gerada automaticamente com confiança média">
            <a:extLst>
              <a:ext uri="{FF2B5EF4-FFF2-40B4-BE49-F238E27FC236}">
                <a16:creationId xmlns:a16="http://schemas.microsoft.com/office/drawing/2014/main" id="{3D0CE2A2-DB9B-40F6-9A5A-07147B1955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8"/>
          <a:stretch/>
        </p:blipFill>
        <p:spPr>
          <a:xfrm>
            <a:off x="6096000" y="513053"/>
            <a:ext cx="2353559" cy="165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6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272914-FD9C-4F74-800D-401128AF4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9" y="2293856"/>
            <a:ext cx="9855200" cy="533400"/>
          </a:xfrm>
        </p:spPr>
        <p:txBody>
          <a:bodyPr>
            <a:normAutofit fontScale="90000"/>
          </a:bodyPr>
          <a:lstStyle/>
          <a:p>
            <a:r>
              <a:rPr lang="en-GB" dirty="0"/>
              <a:t>EXPECTED RESULTS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A2D71271-1C1B-4EAE-B12C-7F6B10D12A37}"/>
              </a:ext>
            </a:extLst>
          </p:cNvPr>
          <p:cNvSpPr txBox="1">
            <a:spLocks/>
          </p:cNvSpPr>
          <p:nvPr/>
        </p:nvSpPr>
        <p:spPr>
          <a:xfrm>
            <a:off x="1821264" y="3112537"/>
            <a:ext cx="9076584" cy="810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Reduction of obstacles to conversion to Organic Farming.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AD34651E-7D86-4B5B-B286-FF4F79BE5B9B}"/>
              </a:ext>
            </a:extLst>
          </p:cNvPr>
          <p:cNvSpPr txBox="1">
            <a:spLocks/>
          </p:cNvSpPr>
          <p:nvPr/>
        </p:nvSpPr>
        <p:spPr>
          <a:xfrm>
            <a:off x="1828799" y="3772774"/>
            <a:ext cx="9308892" cy="10934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22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Creation of a promotional film about the control of weeds using organic chickens. 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F8BC9DAC-B0DE-4D17-A531-8556D56FFDCF}"/>
              </a:ext>
            </a:extLst>
          </p:cNvPr>
          <p:cNvSpPr txBox="1">
            <a:spLocks/>
          </p:cNvSpPr>
          <p:nvPr/>
        </p:nvSpPr>
        <p:spPr>
          <a:xfrm>
            <a:off x="1828799" y="4671353"/>
            <a:ext cx="8566919" cy="66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22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Incorporation of the method in at least three producers.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6D1F3B0-724F-4940-85CA-C2737CBF1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16082" r="17786" b="19386"/>
          <a:stretch/>
        </p:blipFill>
        <p:spPr>
          <a:xfrm>
            <a:off x="10032613" y="356018"/>
            <a:ext cx="1651386" cy="1667655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6DAE318E-B200-4C8A-9D8E-FD563B603BA3}"/>
              </a:ext>
            </a:extLst>
          </p:cNvPr>
          <p:cNvSpPr txBox="1">
            <a:spLocks/>
          </p:cNvSpPr>
          <p:nvPr/>
        </p:nvSpPr>
        <p:spPr>
          <a:xfrm>
            <a:off x="1812539" y="5331501"/>
            <a:ext cx="8566919" cy="66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22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Disclosure of the method.</a:t>
            </a:r>
          </a:p>
        </p:txBody>
      </p:sp>
      <p:pic>
        <p:nvPicPr>
          <p:cNvPr id="4" name="Imagem 3" descr="Gramado com árvores ao fundo&#10;&#10;Descrição gerada automaticamente">
            <a:extLst>
              <a:ext uri="{FF2B5EF4-FFF2-40B4-BE49-F238E27FC236}">
                <a16:creationId xmlns:a16="http://schemas.microsoft.com/office/drawing/2014/main" id="{AFCBE9B2-10F5-4FF5-AD91-45F9D7E90B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8" b="16152"/>
          <a:stretch/>
        </p:blipFill>
        <p:spPr>
          <a:xfrm>
            <a:off x="3959255" y="356018"/>
            <a:ext cx="4273485" cy="166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42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B0CCDB8AB6646A5B1B8A21758FACB" ma:contentTypeVersion="8" ma:contentTypeDescription="Create a new document." ma:contentTypeScope="" ma:versionID="ae4a2d4c186abb857433dd4b57f5ee57">
  <xsd:schema xmlns:xsd="http://www.w3.org/2001/XMLSchema" xmlns:xs="http://www.w3.org/2001/XMLSchema" xmlns:p="http://schemas.microsoft.com/office/2006/metadata/properties" xmlns:ns2="ea1f3fe8-2a0c-42d3-b5b6-c9c69714517d" targetNamespace="http://schemas.microsoft.com/office/2006/metadata/properties" ma:root="true" ma:fieldsID="530184552cfae18d7027db1136db8940" ns2:_="">
    <xsd:import namespace="ea1f3fe8-2a0c-42d3-b5b6-c9c6971451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f3fe8-2a0c-42d3-b5b6-c9c6971451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60A7F3-DC56-49CC-929D-438FF3E07447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E6ECC8-EC55-4822-90E6-38A096C2AB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554E6C-7FB9-42D9-B5DD-14675AB7E65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a1f3fe8-2a0c-42d3-b5b6-c9c69714517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199</Words>
  <Application>Microsoft Office PowerPoint</Application>
  <PresentationFormat>Ecrã Panorâmico</PresentationFormat>
  <Paragraphs>22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Calibri</vt:lpstr>
      <vt:lpstr>Castellar</vt:lpstr>
      <vt:lpstr>Wingdings</vt:lpstr>
      <vt:lpstr>Office Theme</vt:lpstr>
      <vt:lpstr>GMÓVEL</vt:lpstr>
      <vt:lpstr>GOALS</vt:lpstr>
      <vt:lpstr>CONTEXT</vt:lpstr>
      <vt:lpstr>PARTNERS </vt:lpstr>
      <vt:lpstr>RISKS AND CONSTRAINTS</vt:lpstr>
      <vt:lpstr>EXPECTED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</dc:creator>
  <cp:lastModifiedBy>Confederação Nacional dos Jovens Agricultores e do Desenvolvimento Rural</cp:lastModifiedBy>
  <cp:revision>26</cp:revision>
  <cp:lastPrinted>2017-04-21T07:43:40Z</cp:lastPrinted>
  <dcterms:created xsi:type="dcterms:W3CDTF">2006-08-16T00:00:00Z</dcterms:created>
  <dcterms:modified xsi:type="dcterms:W3CDTF">2023-11-20T13:01:56Z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0x0101002B0B0CCDB8AB6646A5B1B8A21758FACB</vt:lpwstr>
  </property>
  <property fmtid="{D5CDD505-2E9C-101B-9397-08002B2CF9AE}" pid="3" name="AuthorIds_UIVersion_3584">
    <vt:lpwstr>51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