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54" r:id="rId5"/>
    <p:sldId id="353" r:id="rId6"/>
    <p:sldId id="349" r:id="rId7"/>
    <p:sldId id="346" r:id="rId8"/>
    <p:sldId id="34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Ullmann" initials="LU" lastIdx="6" clrIdx="0"/>
  <p:cmAuthor id="1" name="Verena Mitschke" initials="VM" lastIdx="1" clrIdx="1">
    <p:extLst>
      <p:ext uri="{19B8F6BF-5375-455C-9EA6-DF929625EA0E}">
        <p15:presenceInfo xmlns:p15="http://schemas.microsoft.com/office/powerpoint/2012/main" userId="S::verena.mitschke@ifoam-eu.org::2ce02589-e66a-4fdb-86ff-a2860339cd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0C112"/>
    <a:srgbClr val="00562F"/>
    <a:srgbClr val="005631"/>
    <a:srgbClr val="91C848"/>
    <a:srgbClr val="A2C312"/>
    <a:srgbClr val="A0D185"/>
    <a:srgbClr val="8AA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4" d="100"/>
          <a:sy n="74" d="100"/>
        </p:scale>
        <p:origin x="1021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6385F-1902-4676-9891-31A162A76403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AA47E-4FC3-4F8F-B5F0-F0960E15B17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78463-C644-4A9C-A4DF-781522D43487}" type="datetimeFigureOut">
              <a:rPr lang="en-GB" smtClean="0"/>
              <a:pPr/>
              <a:t>14/11/2023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11C49-D89A-4385-A86B-AB472B112021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7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217945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075" y="1772248"/>
            <a:ext cx="891704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2053460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581460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01858" y="5771960"/>
            <a:ext cx="1230142" cy="515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 descr="Slika, ki vsebuje besede ptica&#10;&#10;Opis je samodejno ustvarjen">
            <a:extLst>
              <a:ext uri="{FF2B5EF4-FFF2-40B4-BE49-F238E27FC236}">
                <a16:creationId xmlns:a16="http://schemas.microsoft.com/office/drawing/2014/main" id="{345CAD0C-974A-487F-A03D-88A84D295B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2305648"/>
            <a:ext cx="12180061" cy="3449332"/>
          </a:xfrm>
          <a:prstGeom prst="rect">
            <a:avLst/>
          </a:prstGeom>
        </p:spPr>
      </p:pic>
      <p:grpSp>
        <p:nvGrpSpPr>
          <p:cNvPr id="13" name="Skupina 23">
            <a:extLst>
              <a:ext uri="{FF2B5EF4-FFF2-40B4-BE49-F238E27FC236}">
                <a16:creationId xmlns:a16="http://schemas.microsoft.com/office/drawing/2014/main" id="{25FCFA43-816E-4F21-8C2B-002DF4BE2118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4" name="Picture 2" descr="Life Sarmiento – LIFE">
              <a:extLst>
                <a:ext uri="{FF2B5EF4-FFF2-40B4-BE49-F238E27FC236}">
                  <a16:creationId xmlns:a16="http://schemas.microsoft.com/office/drawing/2014/main" id="{AA234162-25BA-44A7-BB0D-43B29B664C8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Slika 26">
              <a:extLst>
                <a:ext uri="{FF2B5EF4-FFF2-40B4-BE49-F238E27FC236}">
                  <a16:creationId xmlns:a16="http://schemas.microsoft.com/office/drawing/2014/main" id="{F709F8FE-65F1-4224-BD0F-FBAA1118E2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0349BDFD-F765-472F-9C6B-E46A21EC407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EB08DE-354A-44A4-89AE-9CB678CFD44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8" name="Picture 17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DC1739A-53DC-4D1F-A9D8-6D9CEAA24F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25690" y="2263200"/>
            <a:ext cx="0" cy="3528000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671690" y="5880101"/>
            <a:ext cx="508000" cy="381001"/>
          </a:xfrm>
          <a:prstGeom prst="blockArc">
            <a:avLst/>
          </a:prstGeom>
          <a:solidFill>
            <a:srgbClr val="91C848"/>
          </a:solidFill>
          <a:ln w="38100">
            <a:solidFill>
              <a:srgbClr val="91C84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303" y="6173789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85913"/>
            <a:ext cx="47752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2174875"/>
            <a:ext cx="477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807200" y="1585913"/>
            <a:ext cx="47752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/>
          </p:nvPr>
        </p:nvSpPr>
        <p:spPr>
          <a:xfrm>
            <a:off x="6807200" y="2174875"/>
            <a:ext cx="477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4800601"/>
            <a:ext cx="965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0400" y="533400"/>
            <a:ext cx="9652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0400" y="5367339"/>
            <a:ext cx="9652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217945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075" y="1772248"/>
            <a:ext cx="891704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2053460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581460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01858" y="5771960"/>
            <a:ext cx="1230142" cy="515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 descr="Slika, ki vsebuje besede ptica&#10;&#10;Opis je samodejno ustvarjen">
            <a:extLst>
              <a:ext uri="{FF2B5EF4-FFF2-40B4-BE49-F238E27FC236}">
                <a16:creationId xmlns:a16="http://schemas.microsoft.com/office/drawing/2014/main" id="{345CAD0C-974A-487F-A03D-88A84D295B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2305648"/>
            <a:ext cx="12180061" cy="3449332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E44F55DC-A8C1-414C-8C24-12A2C33FC82C}"/>
              </a:ext>
            </a:extLst>
          </p:cNvPr>
          <p:cNvGrpSpPr/>
          <p:nvPr userDrawn="1"/>
        </p:nvGrpSpPr>
        <p:grpSpPr>
          <a:xfrm>
            <a:off x="0" y="0"/>
            <a:ext cx="12192000" cy="533400"/>
            <a:chOff x="0" y="0"/>
            <a:chExt cx="12192000" cy="533400"/>
          </a:xfrm>
        </p:grpSpPr>
        <p:sp>
          <p:nvSpPr>
            <p:cNvPr id="8" name="Pravokotnik 7">
              <a:extLst>
                <a:ext uri="{FF2B5EF4-FFF2-40B4-BE49-F238E27FC236}">
                  <a16:creationId xmlns:a16="http://schemas.microsoft.com/office/drawing/2014/main" id="{EA320802-DB2B-4A97-961E-554C9A64AE39}"/>
                </a:ext>
              </a:extLst>
            </p:cNvPr>
            <p:cNvSpPr/>
            <p:nvPr userDrawn="1"/>
          </p:nvSpPr>
          <p:spPr>
            <a:xfrm>
              <a:off x="0" y="0"/>
              <a:ext cx="12192000" cy="533400"/>
            </a:xfrm>
            <a:prstGeom prst="rect">
              <a:avLst/>
            </a:prstGeom>
            <a:solidFill>
              <a:srgbClr val="A0C1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oljeZBesedilom 18">
              <a:extLst>
                <a:ext uri="{FF2B5EF4-FFF2-40B4-BE49-F238E27FC236}">
                  <a16:creationId xmlns:a16="http://schemas.microsoft.com/office/drawing/2014/main" id="{62F4E575-18D5-4BD0-8062-587AC1621555}"/>
                </a:ext>
              </a:extLst>
            </p:cNvPr>
            <p:cNvSpPr txBox="1"/>
            <p:nvPr userDrawn="1"/>
          </p:nvSpPr>
          <p:spPr>
            <a:xfrm>
              <a:off x="2209886" y="81602"/>
              <a:ext cx="19980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l-SI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#</a:t>
              </a:r>
              <a:r>
                <a:rPr lang="en-GB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EUorganic2030</a:t>
              </a:r>
              <a:endPara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PoljeZBesedilom 12">
              <a:extLst>
                <a:ext uri="{FF2B5EF4-FFF2-40B4-BE49-F238E27FC236}">
                  <a16:creationId xmlns:a16="http://schemas.microsoft.com/office/drawing/2014/main" id="{4960A23B-BAFC-45F7-BB98-1E8B252FCEF2}"/>
                </a:ext>
              </a:extLst>
            </p:cNvPr>
            <p:cNvSpPr txBox="1"/>
            <p:nvPr userDrawn="1"/>
          </p:nvSpPr>
          <p:spPr>
            <a:xfrm>
              <a:off x="474191" y="73112"/>
              <a:ext cx="12530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#EOC202</a:t>
              </a:r>
              <a:r>
                <a:rPr lang="sl-SI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5" name="Skupina 23">
            <a:extLst>
              <a:ext uri="{FF2B5EF4-FFF2-40B4-BE49-F238E27FC236}">
                <a16:creationId xmlns:a16="http://schemas.microsoft.com/office/drawing/2014/main" id="{96B12B04-F063-44BB-997C-9F7D066CAD39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36" name="Picture 2" descr="Life Sarmiento – LIFE">
              <a:extLst>
                <a:ext uri="{FF2B5EF4-FFF2-40B4-BE49-F238E27FC236}">
                  <a16:creationId xmlns:a16="http://schemas.microsoft.com/office/drawing/2014/main" id="{BE0952C5-03F8-415B-9041-AFCA147F32F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Slika 26">
              <a:extLst>
                <a:ext uri="{FF2B5EF4-FFF2-40B4-BE49-F238E27FC236}">
                  <a16:creationId xmlns:a16="http://schemas.microsoft.com/office/drawing/2014/main" id="{F71C758B-7ECD-4FE3-AEC1-F27568C5D3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38" name="Picture 37" descr="Shape, circle&#10;&#10;Description automatically generated">
            <a:extLst>
              <a:ext uri="{FF2B5EF4-FFF2-40B4-BE49-F238E27FC236}">
                <a16:creationId xmlns:a16="http://schemas.microsoft.com/office/drawing/2014/main" id="{86C21FE0-C495-47D9-A6D4-3A37A21379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5333AF6-1CEE-401B-912B-1F535E614B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5" name="Picture 4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87FBD463-FE0C-444A-9F7F-75EB896053E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472093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195880"/>
            <a:ext cx="762843" cy="576887"/>
          </a:xfrm>
          <a:prstGeom prst="rect">
            <a:avLst/>
          </a:prstGeom>
        </p:spPr>
      </p:pic>
      <p:pic>
        <p:nvPicPr>
          <p:cNvPr id="7" name="Slika 6" descr="Slika, ki vsebuje besede igra&#10;&#10;Opis je samodejno ustvarjen">
            <a:extLst>
              <a:ext uri="{FF2B5EF4-FFF2-40B4-BE49-F238E27FC236}">
                <a16:creationId xmlns:a16="http://schemas.microsoft.com/office/drawing/2014/main" id="{F8C9EFA0-8EBE-4E60-8E0B-FD9B3CD4EE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" y="4033474"/>
            <a:ext cx="12192000" cy="1720033"/>
          </a:xfrm>
          <a:prstGeom prst="rect">
            <a:avLst/>
          </a:prstGeom>
        </p:spPr>
      </p:pic>
      <p:grpSp>
        <p:nvGrpSpPr>
          <p:cNvPr id="12" name="Skupina 23">
            <a:extLst>
              <a:ext uri="{FF2B5EF4-FFF2-40B4-BE49-F238E27FC236}">
                <a16:creationId xmlns:a16="http://schemas.microsoft.com/office/drawing/2014/main" id="{8E4B2182-DC4D-4158-AF62-05944B7DD23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3" name="Picture 2" descr="Life Sarmiento – LIFE">
              <a:extLst>
                <a:ext uri="{FF2B5EF4-FFF2-40B4-BE49-F238E27FC236}">
                  <a16:creationId xmlns:a16="http://schemas.microsoft.com/office/drawing/2014/main" id="{71059E78-3F46-4C7E-A4BF-40009206BB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Slika 26">
              <a:extLst>
                <a:ext uri="{FF2B5EF4-FFF2-40B4-BE49-F238E27FC236}">
                  <a16:creationId xmlns:a16="http://schemas.microsoft.com/office/drawing/2014/main" id="{46671747-A407-444A-8286-F8DB70C240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7" name="Picture 16" descr="Shape, circle&#10;&#10;Description automatically generated">
            <a:extLst>
              <a:ext uri="{FF2B5EF4-FFF2-40B4-BE49-F238E27FC236}">
                <a16:creationId xmlns:a16="http://schemas.microsoft.com/office/drawing/2014/main" id="{2089B0DC-9BDE-424D-BF49-9D90157896F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9C402C-CDD9-47EA-9A47-D3C339F8EA6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9" name="Picture 1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3C231B18-606C-46C5-BD17-6B65D9B021F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8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25690" y="1306286"/>
            <a:ext cx="0" cy="2803598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224700"/>
            <a:ext cx="762843" cy="576887"/>
          </a:xfrm>
          <a:prstGeom prst="rect">
            <a:avLst/>
          </a:prstGeom>
        </p:spPr>
      </p:pic>
      <p:pic>
        <p:nvPicPr>
          <p:cNvPr id="4" name="Slika 3" descr="Slika, ki vsebuje besede igra&#10;&#10;Opis je samodejno ustvarjen">
            <a:extLst>
              <a:ext uri="{FF2B5EF4-FFF2-40B4-BE49-F238E27FC236}">
                <a16:creationId xmlns:a16="http://schemas.microsoft.com/office/drawing/2014/main" id="{254E022B-106A-458A-9BDE-7592F8302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1801"/>
            <a:ext cx="12192000" cy="1720033"/>
          </a:xfrm>
          <a:prstGeom prst="rect">
            <a:avLst/>
          </a:prstGeom>
        </p:spPr>
      </p:pic>
      <p:pic>
        <p:nvPicPr>
          <p:cNvPr id="24" name="Slika 23" descr="Slika, ki vsebuje besede igra&#10;&#10;Opis je samodejno ustvarjen">
            <a:extLst>
              <a:ext uri="{FF2B5EF4-FFF2-40B4-BE49-F238E27FC236}">
                <a16:creationId xmlns:a16="http://schemas.microsoft.com/office/drawing/2014/main" id="{A1738503-FD5E-4A3B-AC71-1B1C8BB6D4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" y="4033474"/>
            <a:ext cx="12192000" cy="1720033"/>
          </a:xfrm>
          <a:prstGeom prst="rect">
            <a:avLst/>
          </a:prstGeom>
        </p:spPr>
      </p:pic>
      <p:grpSp>
        <p:nvGrpSpPr>
          <p:cNvPr id="13" name="Skupina 23">
            <a:extLst>
              <a:ext uri="{FF2B5EF4-FFF2-40B4-BE49-F238E27FC236}">
                <a16:creationId xmlns:a16="http://schemas.microsoft.com/office/drawing/2014/main" id="{7AA59EDE-5F3F-457F-81AA-DFB85DA8178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4" name="Picture 2" descr="Life Sarmiento – LIFE">
              <a:extLst>
                <a:ext uri="{FF2B5EF4-FFF2-40B4-BE49-F238E27FC236}">
                  <a16:creationId xmlns:a16="http://schemas.microsoft.com/office/drawing/2014/main" id="{157E2ADF-EB1E-4630-99DE-D59B601E45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Slika 26">
              <a:extLst>
                <a:ext uri="{FF2B5EF4-FFF2-40B4-BE49-F238E27FC236}">
                  <a16:creationId xmlns:a16="http://schemas.microsoft.com/office/drawing/2014/main" id="{19F157C1-0A73-4C54-AF19-CD9916CFE4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7" name="Picture 16" descr="Shape, circle&#10;&#10;Description automatically generated">
            <a:extLst>
              <a:ext uri="{FF2B5EF4-FFF2-40B4-BE49-F238E27FC236}">
                <a16:creationId xmlns:a16="http://schemas.microsoft.com/office/drawing/2014/main" id="{5D1E4758-CB4F-4A21-BB5D-B93E8310E00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469FB5-8F75-4BCC-8E1C-7BBDB71D9AC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9" name="Picture 1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F742F11B-5398-48ED-A2DD-A941E430E82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961901"/>
            <a:ext cx="0" cy="3546765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646361"/>
            <a:ext cx="762843" cy="576887"/>
          </a:xfrm>
          <a:prstGeom prst="rect">
            <a:avLst/>
          </a:prstGeom>
        </p:spPr>
      </p:pic>
      <p:grpSp>
        <p:nvGrpSpPr>
          <p:cNvPr id="12" name="Skupina 23">
            <a:extLst>
              <a:ext uri="{FF2B5EF4-FFF2-40B4-BE49-F238E27FC236}">
                <a16:creationId xmlns:a16="http://schemas.microsoft.com/office/drawing/2014/main" id="{9E09D262-54B6-41BF-AC77-B4DEF1EA140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3" name="Picture 2" descr="Life Sarmiento – LIFE">
              <a:extLst>
                <a:ext uri="{FF2B5EF4-FFF2-40B4-BE49-F238E27FC236}">
                  <a16:creationId xmlns:a16="http://schemas.microsoft.com/office/drawing/2014/main" id="{B43F3725-6F9E-4EA3-A686-5A84A45E26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Slika 26">
              <a:extLst>
                <a:ext uri="{FF2B5EF4-FFF2-40B4-BE49-F238E27FC236}">
                  <a16:creationId xmlns:a16="http://schemas.microsoft.com/office/drawing/2014/main" id="{D1A523B8-1C3C-4BEF-8445-862C62FC63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8A7BAB38-B44C-4427-844C-C6D518C369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325BA5-D3B3-446A-B733-D476530DAB2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7" name="Picture 1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306043BD-479A-4156-8989-E6323A44EB2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5600" y="5633984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1850004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482782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pic>
        <p:nvPicPr>
          <p:cNvPr id="5" name="Slika 4" descr="Slika, ki vsebuje besede ptica&#10;&#10;Opis je samodejno ustvarjen">
            <a:extLst>
              <a:ext uri="{FF2B5EF4-FFF2-40B4-BE49-F238E27FC236}">
                <a16:creationId xmlns:a16="http://schemas.microsoft.com/office/drawing/2014/main" id="{1B082935-4B1B-4245-A10B-66122E2E1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6066"/>
            <a:ext cx="12191998" cy="3452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, ki vsebuje besede igra&#10;&#10;Opis je samodejno ustvarjen">
            <a:extLst>
              <a:ext uri="{FF2B5EF4-FFF2-40B4-BE49-F238E27FC236}">
                <a16:creationId xmlns:a16="http://schemas.microsoft.com/office/drawing/2014/main" id="{9549715C-72CA-487C-8028-7321DD578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37968"/>
            <a:ext cx="12192000" cy="1720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528997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252784"/>
            <a:ext cx="762843" cy="57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8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, ki vsebuje besede igra&#10;&#10;Opis je samodejno ustvarjen">
            <a:extLst>
              <a:ext uri="{FF2B5EF4-FFF2-40B4-BE49-F238E27FC236}">
                <a16:creationId xmlns:a16="http://schemas.microsoft.com/office/drawing/2014/main" id="{9549715C-72CA-487C-8028-7321DD578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37968"/>
            <a:ext cx="12192000" cy="1720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528997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252784"/>
            <a:ext cx="762843" cy="576887"/>
          </a:xfrm>
          <a:prstGeom prst="rect">
            <a:avLst/>
          </a:prstGeom>
        </p:spPr>
      </p:pic>
      <p:pic>
        <p:nvPicPr>
          <p:cNvPr id="4" name="Slika 3" descr="Slika, ki vsebuje besede igra&#10;&#10;Opis je samodejno ustvarjen">
            <a:extLst>
              <a:ext uri="{FF2B5EF4-FFF2-40B4-BE49-F238E27FC236}">
                <a16:creationId xmlns:a16="http://schemas.microsoft.com/office/drawing/2014/main" id="{254E022B-106A-458A-9BDE-7592F8302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1801"/>
            <a:ext cx="12192000" cy="172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7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213260"/>
            <a:ext cx="0" cy="4126679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477634"/>
            <a:ext cx="762843" cy="5768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9753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600202"/>
            <a:ext cx="9753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1" r:id="rId3"/>
    <p:sldLayoutId id="2147483672" r:id="rId4"/>
    <p:sldLayoutId id="2147483673" r:id="rId5"/>
    <p:sldLayoutId id="2147483660" r:id="rId6"/>
    <p:sldLayoutId id="2147483669" r:id="rId7"/>
    <p:sldLayoutId id="2147483670" r:id="rId8"/>
    <p:sldLayoutId id="2147483663" r:id="rId9"/>
    <p:sldLayoutId id="2147483664" r:id="rId10"/>
    <p:sldLayoutId id="2147483650" r:id="rId11"/>
    <p:sldLayoutId id="2147483653" r:id="rId12"/>
    <p:sldLayoutId id="214748365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563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2563" algn="l" defTabSz="914400" rtl="0" eaLnBrk="1" latinLnBrk="0" hangingPunct="1">
        <a:spcBef>
          <a:spcPct val="20000"/>
        </a:spcBef>
        <a:buClr>
          <a:srgbClr val="91C848"/>
        </a:buClr>
        <a:buSzPct val="75000"/>
        <a:buFont typeface="Calibri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286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7075" indent="-195263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D89026-A470-4C59-9CFD-4F6B8AE9C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COELHOS BIO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4E93CB-B833-4654-9722-5E83CAE55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2819399"/>
            <a:ext cx="9855199" cy="778239"/>
          </a:xfrm>
        </p:spPr>
        <p:txBody>
          <a:bodyPr>
            <a:normAutofit/>
          </a:bodyPr>
          <a:lstStyle/>
          <a:p>
            <a:r>
              <a:rPr lang="pt-PT" dirty="0"/>
              <a:t>Produção de Coelhos Biológicos</a:t>
            </a:r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2CF82B3-717D-4225-8B9C-6AF9FB0952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6100" r="19079" b="19202"/>
          <a:stretch/>
        </p:blipFill>
        <p:spPr>
          <a:xfrm>
            <a:off x="9722338" y="354566"/>
            <a:ext cx="1961662" cy="2045735"/>
          </a:xfrm>
          <a:prstGeom prst="rect">
            <a:avLst/>
          </a:prstGeom>
        </p:spPr>
      </p:pic>
      <p:sp>
        <p:nvSpPr>
          <p:cNvPr id="7" name="Naslov 1">
            <a:extLst>
              <a:ext uri="{FF2B5EF4-FFF2-40B4-BE49-F238E27FC236}">
                <a16:creationId xmlns:a16="http://schemas.microsoft.com/office/drawing/2014/main" id="{68D14F95-5FB6-4DCB-BD87-7689A23C8DC6}"/>
              </a:ext>
            </a:extLst>
          </p:cNvPr>
          <p:cNvSpPr txBox="1">
            <a:spLocks/>
          </p:cNvSpPr>
          <p:nvPr/>
        </p:nvSpPr>
        <p:spPr>
          <a:xfrm>
            <a:off x="1828800" y="3747673"/>
            <a:ext cx="9308446" cy="5414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Project duration:</a:t>
            </a: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November 2016 - November 2021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0336441-242A-425D-91B0-7A044605A7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9722336" y="354566"/>
            <a:ext cx="1961662" cy="216378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CD91854C-63A3-6D0E-FDCC-F24160F8EC6D}"/>
              </a:ext>
            </a:extLst>
          </p:cNvPr>
          <p:cNvSpPr/>
          <p:nvPr/>
        </p:nvSpPr>
        <p:spPr>
          <a:xfrm>
            <a:off x="215757" y="5681609"/>
            <a:ext cx="3955551" cy="1027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77BAB04-5F61-3692-8076-7DE0E09C814E}"/>
              </a:ext>
            </a:extLst>
          </p:cNvPr>
          <p:cNvSpPr/>
          <p:nvPr/>
        </p:nvSpPr>
        <p:spPr>
          <a:xfrm>
            <a:off x="10993582" y="5932647"/>
            <a:ext cx="1209885" cy="776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621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E5BF01-BACB-471C-8E90-BD32262B2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CONTEXT</a:t>
            </a:r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ED533D2-6CB7-4492-A8C5-E8944B06F217}"/>
              </a:ext>
            </a:extLst>
          </p:cNvPr>
          <p:cNvSpPr txBox="1">
            <a:spLocks/>
          </p:cNvSpPr>
          <p:nvPr/>
        </p:nvSpPr>
        <p:spPr>
          <a:xfrm>
            <a:off x="1828800" y="3014308"/>
            <a:ext cx="9308446" cy="5414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Portugal has great potential for organic rabbit farming.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4C732E76-F536-494A-B57C-F7FED2DA6549}"/>
              </a:ext>
            </a:extLst>
          </p:cNvPr>
          <p:cNvSpPr txBox="1">
            <a:spLocks/>
          </p:cNvSpPr>
          <p:nvPr/>
        </p:nvSpPr>
        <p:spPr>
          <a:xfrm>
            <a:off x="1791284" y="3731767"/>
            <a:ext cx="9308445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However, the lack of specific legislation, experience and dissemination of knowledge means that there is currently no production of organic rabbits in Portugal.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0F47CAD-4383-419A-B03E-68BE24677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EB6B1D0A-4EEA-8E6F-9F70-27EF0D5279BD}"/>
              </a:ext>
            </a:extLst>
          </p:cNvPr>
          <p:cNvSpPr/>
          <p:nvPr/>
        </p:nvSpPr>
        <p:spPr>
          <a:xfrm>
            <a:off x="204290" y="5830584"/>
            <a:ext cx="3955551" cy="1027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6154C43-194A-6B79-A0AF-220688BE2CF4}"/>
              </a:ext>
            </a:extLst>
          </p:cNvPr>
          <p:cNvSpPr/>
          <p:nvPr/>
        </p:nvSpPr>
        <p:spPr>
          <a:xfrm>
            <a:off x="10982115" y="5889984"/>
            <a:ext cx="1209885" cy="776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670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B5F9FB-745C-4BC8-9328-CB0A51F60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GOALS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140FA681-252D-4C29-BBCD-1CBFF48A206E}"/>
              </a:ext>
            </a:extLst>
          </p:cNvPr>
          <p:cNvSpPr txBox="1">
            <a:spLocks/>
          </p:cNvSpPr>
          <p:nvPr/>
        </p:nvSpPr>
        <p:spPr>
          <a:xfrm>
            <a:off x="1821265" y="2952281"/>
            <a:ext cx="9001633" cy="7232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Create a new product: Organic rabbit national production.</a:t>
            </a: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B4B4BFA7-695B-44EB-ADA0-C66810E750C3}"/>
              </a:ext>
            </a:extLst>
          </p:cNvPr>
          <p:cNvSpPr txBox="1">
            <a:spLocks/>
          </p:cNvSpPr>
          <p:nvPr/>
        </p:nvSpPr>
        <p:spPr>
          <a:xfrm>
            <a:off x="1821265" y="3824203"/>
            <a:ext cx="9271456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Test and adapt this new production method to the specific conditions of our country.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3326A08-5CF7-483E-B4CD-1840BE9B28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6100" r="19079" b="19202"/>
          <a:stretch/>
        </p:blipFill>
        <p:spPr>
          <a:xfrm>
            <a:off x="10083488" y="354567"/>
            <a:ext cx="1600511" cy="166910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EB5090E-49BC-499D-8075-752C7E0121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7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56F4E-0EF3-43D8-8A16-6ED11BCAE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PARTNERS</a:t>
            </a:r>
            <a:br>
              <a:rPr lang="en-GB" dirty="0"/>
            </a:br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742414-E05D-4C75-946F-1335594E81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" t="20122" r="8042" b="54132"/>
          <a:stretch/>
        </p:blipFill>
        <p:spPr>
          <a:xfrm>
            <a:off x="4375872" y="3059990"/>
            <a:ext cx="2882277" cy="86791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C811FC-925E-4B22-A73C-18DFDF7430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53202" r="30360" b="8053"/>
          <a:stretch/>
        </p:blipFill>
        <p:spPr>
          <a:xfrm>
            <a:off x="2443396" y="2895161"/>
            <a:ext cx="1049311" cy="107628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76A93F6-FFB4-4323-866A-90BFE767B0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17649"/>
          <a:stretch/>
        </p:blipFill>
        <p:spPr>
          <a:xfrm>
            <a:off x="8141315" y="3059990"/>
            <a:ext cx="2556227" cy="1014432"/>
          </a:xfrm>
          <a:prstGeom prst="rect">
            <a:avLst/>
          </a:prstGeom>
        </p:spPr>
      </p:pic>
      <p:pic>
        <p:nvPicPr>
          <p:cNvPr id="10" name="Imagem 9" descr="Uma imagem com texto, fruta, captura de ecrã&#10;&#10;Descrição gerada automaticamente">
            <a:extLst>
              <a:ext uri="{FF2B5EF4-FFF2-40B4-BE49-F238E27FC236}">
                <a16:creationId xmlns:a16="http://schemas.microsoft.com/office/drawing/2014/main" id="{9499F734-78F9-4ED5-A79A-0D304FBB2C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8" t="18778" r="37725" b="63120"/>
          <a:stretch/>
        </p:blipFill>
        <p:spPr>
          <a:xfrm>
            <a:off x="2187307" y="4364432"/>
            <a:ext cx="2188565" cy="1223378"/>
          </a:xfrm>
          <a:prstGeom prst="rect">
            <a:avLst/>
          </a:prstGeom>
        </p:spPr>
      </p:pic>
      <p:sp>
        <p:nvSpPr>
          <p:cNvPr id="11" name="Podnaslov 2">
            <a:extLst>
              <a:ext uri="{FF2B5EF4-FFF2-40B4-BE49-F238E27FC236}">
                <a16:creationId xmlns:a16="http://schemas.microsoft.com/office/drawing/2014/main" id="{543779BE-7D89-4616-A38B-18391B493ECD}"/>
              </a:ext>
            </a:extLst>
          </p:cNvPr>
          <p:cNvSpPr txBox="1">
            <a:spLocks/>
          </p:cNvSpPr>
          <p:nvPr/>
        </p:nvSpPr>
        <p:spPr>
          <a:xfrm>
            <a:off x="4720866" y="4665869"/>
            <a:ext cx="2750268" cy="104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2400" kern="1200">
                <a:solidFill>
                  <a:srgbClr val="91C84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SzPct val="75000"/>
              <a:buFont typeface="Calibri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António Sampaio Marques da Cruz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:a16="http://schemas.microsoft.com/office/drawing/2014/main" id="{B0A62E93-C7A7-480C-94FF-3C0300ECEFD5}"/>
              </a:ext>
            </a:extLst>
          </p:cNvPr>
          <p:cNvSpPr txBox="1">
            <a:spLocks/>
          </p:cNvSpPr>
          <p:nvPr/>
        </p:nvSpPr>
        <p:spPr>
          <a:xfrm>
            <a:off x="7861700" y="4645726"/>
            <a:ext cx="3115455" cy="927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2400" kern="1200">
                <a:solidFill>
                  <a:srgbClr val="91C84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SzPct val="75000"/>
              <a:buFont typeface="Calibri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Luís Manuel Gonçalves de Sousa</a:t>
            </a:r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E7730C0-C620-4958-B09F-6370B860CCD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6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272914-FD9C-4F74-800D-401128AF4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EXPECTED RESULTS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A2D71271-1C1B-4EAE-B12C-7F6B10D12A37}"/>
              </a:ext>
            </a:extLst>
          </p:cNvPr>
          <p:cNvSpPr txBox="1">
            <a:spLocks/>
          </p:cNvSpPr>
          <p:nvPr/>
        </p:nvSpPr>
        <p:spPr>
          <a:xfrm>
            <a:off x="1821265" y="2952282"/>
            <a:ext cx="9076584" cy="810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Install at least one organic rabbit production farm.</a:t>
            </a: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D34651E-7D86-4B5B-B286-FF4F79BE5B9B}"/>
              </a:ext>
            </a:extLst>
          </p:cNvPr>
          <p:cNvSpPr txBox="1">
            <a:spLocks/>
          </p:cNvSpPr>
          <p:nvPr/>
        </p:nvSpPr>
        <p:spPr>
          <a:xfrm>
            <a:off x="1828800" y="3837369"/>
            <a:ext cx="9855197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Write a “</a:t>
            </a:r>
            <a:r>
              <a:rPr lang="pt-PT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Manual prático da Produção Biológica de Coelhos em Portugal”</a:t>
            </a: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F8BC9DAC-B0DE-4D17-A531-8556D56FFDCF}"/>
              </a:ext>
            </a:extLst>
          </p:cNvPr>
          <p:cNvSpPr txBox="1">
            <a:spLocks/>
          </p:cNvSpPr>
          <p:nvPr/>
        </p:nvSpPr>
        <p:spPr>
          <a:xfrm>
            <a:off x="1828800" y="4690978"/>
            <a:ext cx="8566919" cy="1093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Disseminate the organic rabbit production method to other rabbit breeders.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FBE2524-A4EA-4ACB-8C3E-8C67C8BE4C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2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0B0CCDB8AB6646A5B1B8A21758FACB" ma:contentTypeVersion="8" ma:contentTypeDescription="Create a new document." ma:contentTypeScope="" ma:versionID="ae4a2d4c186abb857433dd4b57f5ee57">
  <xsd:schema xmlns:xsd="http://www.w3.org/2001/XMLSchema" xmlns:xs="http://www.w3.org/2001/XMLSchema" xmlns:p="http://schemas.microsoft.com/office/2006/metadata/properties" xmlns:ns2="ea1f3fe8-2a0c-42d3-b5b6-c9c69714517d" targetNamespace="http://schemas.microsoft.com/office/2006/metadata/properties" ma:root="true" ma:fieldsID="530184552cfae18d7027db1136db8940" ns2:_="">
    <xsd:import namespace="ea1f3fe8-2a0c-42d3-b5b6-c9c697145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3fe8-2a0c-42d3-b5b6-c9c697145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554E6C-7FB9-42D9-B5DD-14675AB7E65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a1f3fe8-2a0c-42d3-b5b6-c9c69714517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60A7F3-DC56-49CC-929D-438FF3E0744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E6ECC8-EC55-4822-90E6-38A096C2AB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133</Words>
  <Application>Microsoft Office PowerPoint</Application>
  <PresentationFormat>Ecrã Panorâmico</PresentationFormat>
  <Paragraphs>16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Calibri</vt:lpstr>
      <vt:lpstr>Castellar</vt:lpstr>
      <vt:lpstr>Wingdings</vt:lpstr>
      <vt:lpstr>Office Theme</vt:lpstr>
      <vt:lpstr>COELHOS BIO</vt:lpstr>
      <vt:lpstr>CONTEXT</vt:lpstr>
      <vt:lpstr>GOALS</vt:lpstr>
      <vt:lpstr>PARTNERS </vt:lpstr>
      <vt:lpstr>EXPECTED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Confederação Nacional dos Jovens Agricultores e do Desenvolvimento Rural</cp:lastModifiedBy>
  <cp:revision>22</cp:revision>
  <cp:lastPrinted>2017-04-21T07:43:40Z</cp:lastPrinted>
  <dcterms:created xsi:type="dcterms:W3CDTF">2006-08-16T00:00:00Z</dcterms:created>
  <dcterms:modified xsi:type="dcterms:W3CDTF">2023-11-14T17:04:55Z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0x0101002B0B0CCDB8AB6646A5B1B8A21758FACB</vt:lpwstr>
  </property>
  <property fmtid="{D5CDD505-2E9C-101B-9397-08002B2CF9AE}" pid="3" name="AuthorIds_UIVersion_3584">
    <vt:lpwstr>51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